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sldIdLst>
    <p:sldId id="256" r:id="rId2"/>
    <p:sldId id="313" r:id="rId3"/>
    <p:sldId id="320" r:id="rId4"/>
    <p:sldId id="341" r:id="rId5"/>
    <p:sldId id="327" r:id="rId6"/>
    <p:sldId id="328" r:id="rId7"/>
    <p:sldId id="322" r:id="rId8"/>
    <p:sldId id="324" r:id="rId9"/>
    <p:sldId id="338" r:id="rId10"/>
    <p:sldId id="339" r:id="rId11"/>
    <p:sldId id="331" r:id="rId12"/>
    <p:sldId id="332" r:id="rId13"/>
    <p:sldId id="337" r:id="rId14"/>
    <p:sldId id="333" r:id="rId15"/>
    <p:sldId id="330" r:id="rId16"/>
    <p:sldId id="329" r:id="rId17"/>
    <p:sldId id="334" r:id="rId18"/>
    <p:sldId id="325" r:id="rId19"/>
    <p:sldId id="340" r:id="rId20"/>
    <p:sldId id="335" r:id="rId21"/>
    <p:sldId id="336" r:id="rId22"/>
    <p:sldId id="326" r:id="rId23"/>
    <p:sldId id="31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an ZHANG" initials="ZT" lastIdx="1" clrIdx="0"/>
  <p:cmAuthor id="1" name="Asuka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83423" autoAdjust="0"/>
  </p:normalViewPr>
  <p:slideViewPr>
    <p:cSldViewPr>
      <p:cViewPr varScale="1">
        <p:scale>
          <a:sx n="96" d="100"/>
          <a:sy n="96" d="100"/>
        </p:scale>
        <p:origin x="21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56097-2D33-4399-971F-F1F7BFF8A818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3B2FC-1F1F-4232-999E-CC111DD8DE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53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241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51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overcome the limitations of the classical symbolic execution, our work tries to adapt a new machine learning algorithm RACOS. RACOS has a solid theoretical foundation for complex optimization problems. It basically samples </a:t>
            </a:r>
            <a:r>
              <a:rPr lang="en-US" baseline="0" dirty="0" err="1" smtClean="0"/>
              <a:t>solutinos</a:t>
            </a:r>
            <a:r>
              <a:rPr lang="en-US" baseline="0" dirty="0" smtClean="0"/>
              <a:t> from a learning model, updates the model from the feedback of the solutions, and continues this iteration to find better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B2FC-1F1F-4232-999E-CC111DD8DE5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84913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fld id="{431DEBAE-7563-4A5A-A414-E80A8C575F59}" type="datetime1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195513" y="6202363"/>
            <a:ext cx="5113337" cy="5397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SEG - Software Engineering Group</a:t>
            </a:r>
            <a:endParaRPr lang="zh-CN" altLang="en-US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9446" name="Oval 6"/>
          <p:cNvSpPr>
            <a:spLocks noChangeArrowheads="1"/>
          </p:cNvSpPr>
          <p:nvPr/>
        </p:nvSpPr>
        <p:spPr bwMode="auto">
          <a:xfrm>
            <a:off x="228600" y="1635125"/>
            <a:ext cx="25146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 sz="2400"/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 sz="2400"/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pic>
        <p:nvPicPr>
          <p:cNvPr id="189450" name="Picture 10" descr="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9451" name="Picture 11" descr="NJU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0350"/>
            <a:ext cx="2303462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94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945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17013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7AC059-E151-41DB-8F89-F5DF2E52C1B5}" type="datetime1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SEG - Software Engineering Group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89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5425" y="404813"/>
            <a:ext cx="2035175" cy="5472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5954712" cy="5472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F4B76-5A64-4412-A254-4FD7778E30F5}" type="datetime1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SEG - Software Engineering Group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61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94D5B1-61F4-4D8C-914B-7C379D36EF0C}" type="datetime1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SEG - Software Engineering Group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32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067C3-5950-43C5-B0A1-7D5B2BF0B567}" type="datetime1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SEG - Software Engineering Group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42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9941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4863" y="1484313"/>
            <a:ext cx="399573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E795F-427C-4879-A9D2-556D9386826B}" type="datetime1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SEG - Software Engineering Group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22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F2F48-335E-4F01-A48D-1CBCE7BF3580}" type="datetime1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SEG - Software Engineering Group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43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4A9412-F914-44D4-AF03-69DAB57D6817}" type="datetime1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SEG - Software Engineering Group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72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BB21E-ABD3-48D7-A0BC-507B90A8C6CD}" type="datetime1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SEG - Software Engineering Group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7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0A54C-51F6-4E35-A9FE-938E67F9518A}" type="datetime1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SEG - Software Engineering Group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9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2CC1E-E1EC-4BB7-AAAE-355DC35EF13A}" type="datetime1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SEG - Software Engineering Group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54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0" y="112553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 sz="240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447800" y="11255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 sz="240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04813"/>
            <a:ext cx="56165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2287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88422" name="Picture 6" descr="tow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8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84913"/>
            <a:ext cx="1293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</a:defRPr>
            </a:lvl1pPr>
          </a:lstStyle>
          <a:p>
            <a:fld id="{39D4FEA4-3334-4890-BF98-BBA7312BEA14}" type="datetime1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02363"/>
            <a:ext cx="5257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r>
              <a:rPr lang="en-US" altLang="zh-CN" smtClean="0"/>
              <a:t>SEG - Software Engineering Group</a:t>
            </a:r>
            <a:endParaRPr lang="zh-CN" altLang="en-US"/>
          </a:p>
        </p:txBody>
      </p:sp>
      <p:sp>
        <p:nvSpPr>
          <p:cNvPr id="18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88426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8427" name="Picture 11" descr="校徽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1938"/>
            <a:ext cx="665162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charset="-122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>
          <a:solidFill>
            <a:schemeClr val="tx1"/>
          </a:solidFill>
          <a:latin typeface="+mn-lt"/>
          <a:ea typeface="+mn-ea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792088"/>
          </a:xfrm>
        </p:spPr>
        <p:txBody>
          <a:bodyPr/>
          <a:lstStyle/>
          <a:p>
            <a:pPr algn="ctr"/>
            <a:r>
              <a:rPr lang="en-US" altLang="zh-CN" sz="2000" b="1" dirty="0" err="1"/>
              <a:t>Xin</a:t>
            </a:r>
            <a:r>
              <a:rPr lang="en-US" altLang="zh-CN" sz="2000" b="1" dirty="0"/>
              <a:t> Li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Yongjuan</a:t>
            </a:r>
            <a:r>
              <a:rPr lang="en-US" altLang="zh-CN" sz="2000" dirty="0"/>
              <a:t> Liang, Hong </a:t>
            </a:r>
            <a:r>
              <a:rPr lang="en-US" altLang="zh-CN" sz="2000" dirty="0" err="1"/>
              <a:t>Qian</a:t>
            </a:r>
            <a:r>
              <a:rPr lang="en-US" altLang="zh-CN" sz="2000" dirty="0"/>
              <a:t>, Yi-Qi Hu, </a:t>
            </a:r>
          </a:p>
          <a:p>
            <a:pPr algn="ctr"/>
            <a:r>
              <a:rPr lang="en-US" altLang="zh-CN" sz="2000" dirty="0" smtClean="0"/>
              <a:t>Lei </a:t>
            </a:r>
            <a:r>
              <a:rPr lang="en-US" altLang="zh-CN" sz="2000" dirty="0"/>
              <a:t>Bu, Yang Yu, </a:t>
            </a:r>
            <a:r>
              <a:rPr lang="en-US" altLang="zh-CN" sz="2000" dirty="0" err="1"/>
              <a:t>Xin</a:t>
            </a:r>
            <a:r>
              <a:rPr lang="en-US" altLang="zh-CN" sz="2000" dirty="0"/>
              <a:t> Chen, and </a:t>
            </a:r>
            <a:r>
              <a:rPr lang="en-US" altLang="zh-CN" sz="2000" dirty="0" err="1"/>
              <a:t>Xuandong</a:t>
            </a:r>
            <a:r>
              <a:rPr lang="en-US" altLang="zh-CN" sz="2000" dirty="0"/>
              <a:t> Li </a:t>
            </a:r>
          </a:p>
          <a:p>
            <a:pPr algn="ctr"/>
            <a:endParaRPr lang="en-US" altLang="zh-CN" sz="2000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648072" y="2188840"/>
            <a:ext cx="10260632" cy="1600200"/>
          </a:xfrm>
        </p:spPr>
        <p:txBody>
          <a:bodyPr/>
          <a:lstStyle/>
          <a:p>
            <a:r>
              <a:rPr lang="en-US" altLang="zh-CN" sz="2800" b="1" dirty="0"/>
              <a:t>Symbolic Execution of Complex Program Driven by Machine Learning </a:t>
            </a:r>
            <a:r>
              <a:rPr lang="en-US" altLang="zh-CN" sz="2800" b="1" dirty="0" smtClean="0"/>
              <a:t>Based </a:t>
            </a:r>
            <a:r>
              <a:rPr lang="en-US" altLang="zh-CN" sz="2800" b="1" dirty="0"/>
              <a:t>Constraint Solving </a:t>
            </a:r>
            <a:endParaRPr lang="en-US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4869160"/>
            <a:ext cx="9144000" cy="115212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zh-CN" sz="2000" dirty="0"/>
              <a:t>State Key Laboratory for Novel Software Technology Department of </a:t>
            </a:r>
            <a:endParaRPr lang="en-US" altLang="zh-CN" sz="2000" dirty="0" smtClean="0"/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zh-CN" sz="2000" dirty="0" smtClean="0"/>
              <a:t>Computer </a:t>
            </a:r>
            <a:r>
              <a:rPr lang="en-US" altLang="zh-CN" sz="2000" dirty="0"/>
              <a:t>Science and Technology Nanjing University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zh-CN" sz="2000" dirty="0" smtClean="0"/>
              <a:t>Nanjing</a:t>
            </a:r>
            <a:r>
              <a:rPr lang="en-US" altLang="zh-CN" sz="2000" dirty="0"/>
              <a:t>, Jiangsu, </a:t>
            </a:r>
            <a:r>
              <a:rPr lang="en-US" altLang="zh-CN" sz="2000" dirty="0" err="1"/>
              <a:t>P.R.China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116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Technique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681839" cy="468052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/>
              <a:t>D</a:t>
            </a:r>
            <a:r>
              <a:rPr lang="en-US" altLang="zh-CN" dirty="0" smtClean="0"/>
              <a:t>erivative</a:t>
            </a:r>
            <a:r>
              <a:rPr lang="en-US" altLang="zh-CN" dirty="0"/>
              <a:t>-free </a:t>
            </a:r>
            <a:r>
              <a:rPr lang="en-US" altLang="zh-CN" dirty="0" smtClean="0"/>
              <a:t>Methods</a:t>
            </a:r>
          </a:p>
          <a:p>
            <a:pPr lvl="1">
              <a:buFont typeface="Wingdings" charset="2"/>
              <a:buChar char=""/>
            </a:pPr>
            <a:r>
              <a:rPr lang="en-US" altLang="zh-CN" dirty="0" smtClean="0"/>
              <a:t>Use </a:t>
            </a:r>
            <a:r>
              <a:rPr lang="en-US" altLang="zh-CN" dirty="0"/>
              <a:t>only the information of solution evaluations </a:t>
            </a:r>
            <a:endParaRPr lang="en-US" altLang="zh-CN" dirty="0" smtClean="0">
              <a:ea typeface="华文中宋" pitchFamily="2" charset="-122"/>
            </a:endParaRPr>
          </a:p>
          <a:p>
            <a:pPr lvl="1">
              <a:buFont typeface="Wingdings" charset="2"/>
              <a:buChar char=""/>
            </a:pPr>
            <a:r>
              <a:rPr lang="en-US" altLang="zh-CN" dirty="0" smtClean="0">
                <a:ea typeface="华文中宋" pitchFamily="2" charset="-122"/>
              </a:rPr>
              <a:t>Consists of an iteration 2 key steps</a:t>
            </a:r>
          </a:p>
          <a:p>
            <a:pPr lvl="2">
              <a:buFont typeface="Wingdings" charset="2"/>
              <a:buChar char=""/>
            </a:pPr>
            <a:r>
              <a:rPr lang="en-US" altLang="zh-CN" dirty="0"/>
              <a:t>S</a:t>
            </a:r>
            <a:r>
              <a:rPr lang="en-US" altLang="zh-CN" dirty="0" smtClean="0"/>
              <a:t>ample </a:t>
            </a:r>
            <a:r>
              <a:rPr lang="en-US" altLang="zh-CN" dirty="0"/>
              <a:t>solutions from a model </a:t>
            </a:r>
          </a:p>
          <a:p>
            <a:pPr lvl="2">
              <a:buFont typeface="Wingdings" charset="2"/>
              <a:buChar char=""/>
            </a:pPr>
            <a:r>
              <a:rPr lang="en-US" altLang="zh-CN" dirty="0"/>
              <a:t>U</a:t>
            </a:r>
            <a:r>
              <a:rPr lang="en-US" altLang="zh-CN" dirty="0" smtClean="0"/>
              <a:t>pdate </a:t>
            </a:r>
            <a:r>
              <a:rPr lang="en-US" altLang="zh-CN" dirty="0"/>
              <a:t>the model from the objective function values of the sampled solutions </a:t>
            </a:r>
            <a:endParaRPr lang="en-US" altLang="zh-CN" dirty="0">
              <a:ea typeface="华文中宋" pitchFamily="2" charset="-122"/>
            </a:endParaRPr>
          </a:p>
          <a:p>
            <a:pPr lvl="1">
              <a:buFont typeface="Wingdings" charset="2"/>
              <a:buChar char=""/>
            </a:pPr>
            <a:r>
              <a:rPr lang="en-US" altLang="zh-CN" dirty="0" smtClean="0">
                <a:ea typeface="华文中宋" pitchFamily="2" charset="-122"/>
              </a:rPr>
              <a:t>RACOS</a:t>
            </a:r>
            <a:r>
              <a:rPr lang="en-US" altLang="zh-CN" baseline="30000" dirty="0" smtClean="0">
                <a:ea typeface="华文中宋" pitchFamily="2" charset="-122"/>
              </a:rPr>
              <a:t>[1]</a:t>
            </a:r>
          </a:p>
          <a:p>
            <a:pPr lvl="2">
              <a:buFont typeface="Wingdings" charset="2"/>
              <a:buChar char=""/>
            </a:pPr>
            <a:r>
              <a:rPr lang="en-US" altLang="zh-CN" dirty="0" smtClean="0"/>
              <a:t>It employs </a:t>
            </a:r>
            <a:r>
              <a:rPr lang="en-US" altLang="zh-CN" dirty="0"/>
              <a:t>a hyper-rectangle classifier as its model </a:t>
            </a:r>
          </a:p>
          <a:p>
            <a:pPr lvl="2">
              <a:buFont typeface="Wingdings" charset="2"/>
              <a:buChar char=""/>
            </a:pPr>
            <a:r>
              <a:rPr lang="en-US" altLang="zh-CN" dirty="0" smtClean="0"/>
              <a:t>It has </a:t>
            </a:r>
            <a:r>
              <a:rPr lang="en-US" altLang="zh-CN" dirty="0"/>
              <a:t>high efficacy and high efficiency </a:t>
            </a:r>
          </a:p>
          <a:p>
            <a:pPr lvl="2">
              <a:buFont typeface="Wingdings" charset="2"/>
              <a:buChar char=""/>
            </a:pPr>
            <a:r>
              <a:rPr lang="en-US" altLang="zh-CN" dirty="0" smtClean="0"/>
              <a:t>It has </a:t>
            </a:r>
            <a:r>
              <a:rPr lang="en-US" altLang="zh-CN" dirty="0"/>
              <a:t>no parameters to adjust. </a:t>
            </a:r>
          </a:p>
          <a:p>
            <a:pPr lvl="2">
              <a:buFont typeface="Wingdings" charset="2"/>
              <a:buChar char=""/>
            </a:pP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27584" y="5661248"/>
            <a:ext cx="784887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baseline="30000" dirty="0" smtClean="0"/>
              <a:t>[1] Yu</a:t>
            </a:r>
            <a:r>
              <a:rPr lang="en-US" altLang="zh-CN" sz="2400" b="1" baseline="30000" dirty="0"/>
              <a:t>, Y., </a:t>
            </a:r>
            <a:r>
              <a:rPr lang="en-US" altLang="zh-CN" sz="2400" b="1" baseline="30000" dirty="0" err="1"/>
              <a:t>Qian</a:t>
            </a:r>
            <a:r>
              <a:rPr lang="en-US" altLang="zh-CN" sz="2400" b="1" baseline="30000" dirty="0"/>
              <a:t>, H., and Hu, Y.-Q. Derivative-free optimization via classification. In AAAI (2016), pp. 2286–2292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987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142287" cy="4608512"/>
          </a:xfrm>
        </p:spPr>
        <p:txBody>
          <a:bodyPr/>
          <a:lstStyle/>
          <a:p>
            <a:pPr algn="just">
              <a:buFont typeface="Wingdings" charset="2"/>
              <a:buChar char="Ø"/>
            </a:pPr>
            <a:r>
              <a:rPr lang="en-US" altLang="zh-CN" dirty="0" smtClean="0">
                <a:ea typeface="华文中宋" pitchFamily="2" charset="-122"/>
              </a:rPr>
              <a:t>Dissatisfaction rate</a:t>
            </a:r>
            <a:r>
              <a:rPr lang="en-US" altLang="zh-CN" dirty="0" smtClean="0"/>
              <a:t>	</a:t>
            </a:r>
            <a:endParaRPr lang="en-US" altLang="zh-CN" dirty="0"/>
          </a:p>
          <a:p>
            <a:pPr lvl="1" algn="just">
              <a:buFont typeface="Wingdings" charset="2"/>
              <a:buChar char=""/>
            </a:pP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 </a:t>
            </a:r>
            <a:r>
              <a:rPr lang="en-US" altLang="zh-CN" dirty="0"/>
              <a:t>used to measure how badly a sample violates the </a:t>
            </a:r>
            <a:r>
              <a:rPr lang="en-US" altLang="zh-CN" dirty="0" smtClean="0"/>
              <a:t>constraint</a:t>
            </a:r>
            <a:r>
              <a:rPr lang="zh-CN" altLang="en-US" dirty="0" smtClean="0"/>
              <a:t>.</a:t>
            </a:r>
            <a:endParaRPr lang="en-US" altLang="zh-CN" dirty="0" smtClean="0"/>
          </a:p>
          <a:p>
            <a:pPr lvl="1" algn="just">
              <a:buFont typeface="Wingdings" charset="2"/>
              <a:buChar char=""/>
            </a:pP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transforms </a:t>
            </a:r>
            <a:r>
              <a:rPr lang="en-US" altLang="zh-CN" dirty="0"/>
              <a:t>the </a:t>
            </a:r>
            <a:r>
              <a:rPr lang="en-US" altLang="zh-CN" b="1" dirty="0">
                <a:solidFill>
                  <a:srgbClr val="FF0000"/>
                </a:solidFill>
              </a:rPr>
              <a:t>feasibility problem </a:t>
            </a:r>
            <a:r>
              <a:rPr lang="en-US" altLang="zh-CN" dirty="0"/>
              <a:t>of a path condition into an </a:t>
            </a:r>
            <a:r>
              <a:rPr lang="en-US" altLang="zh-CN" b="1" dirty="0">
                <a:solidFill>
                  <a:srgbClr val="FF0000"/>
                </a:solidFill>
              </a:rPr>
              <a:t>optimization </a:t>
            </a:r>
            <a:r>
              <a:rPr lang="en-US" altLang="zh-CN" b="1" dirty="0" smtClean="0">
                <a:solidFill>
                  <a:srgbClr val="FF0000"/>
                </a:solidFill>
              </a:rPr>
              <a:t>problem</a:t>
            </a:r>
            <a:r>
              <a:rPr lang="en-US" altLang="zh-CN" dirty="0" smtClean="0"/>
              <a:t>.</a:t>
            </a:r>
          </a:p>
          <a:p>
            <a:pPr lvl="1" algn="just">
              <a:buFont typeface="Wingdings" charset="2"/>
              <a:buChar char=""/>
            </a:pPr>
            <a:r>
              <a:rPr lang="zh-CN" altLang="en-US" dirty="0" smtClean="0"/>
              <a:t> </a:t>
            </a:r>
            <a:r>
              <a:rPr lang="en-US" altLang="zh-CN" dirty="0"/>
              <a:t>Dissatisfaction Rate 𝐷𝑖 for each constraint 𝐶𝑖 </a:t>
            </a:r>
          </a:p>
          <a:p>
            <a:pPr lvl="1" algn="just">
              <a:buFont typeface="Wingdings" charset="2"/>
              <a:buChar char=""/>
            </a:pPr>
            <a:endParaRPr lang="en-US" altLang="zh-CN" dirty="0" smtClean="0"/>
          </a:p>
          <a:p>
            <a:pPr lvl="1" algn="just">
              <a:buFont typeface="Wingdings" charset="2"/>
              <a:buChar char=""/>
            </a:pPr>
            <a:endParaRPr lang="en-US" altLang="zh-CN" dirty="0"/>
          </a:p>
          <a:p>
            <a:pPr lvl="1" algn="just">
              <a:buFont typeface="Wingdings" charset="2"/>
              <a:buChar char=""/>
            </a:pPr>
            <a:endParaRPr lang="en-US" altLang="zh-CN" dirty="0" smtClean="0"/>
          </a:p>
          <a:p>
            <a:pPr lvl="1" algn="just">
              <a:buFont typeface="Wingdings" charset="2"/>
              <a:buChar char=""/>
            </a:pPr>
            <a:r>
              <a:rPr lang="en-US" altLang="zh-CN" dirty="0"/>
              <a:t>Dissatisfaction Function </a:t>
            </a:r>
          </a:p>
          <a:p>
            <a:pPr lvl="1" algn="just">
              <a:buFont typeface="Wingdings" charset="2"/>
              <a:buChar char=""/>
            </a:pPr>
            <a:endParaRPr lang="en-US" altLang="zh-CN" dirty="0"/>
          </a:p>
          <a:p>
            <a:pPr lvl="1" algn="just">
              <a:buFont typeface="Wingdings" charset="2"/>
              <a:buChar char=""/>
            </a:pPr>
            <a:endParaRPr lang="en-US" altLang="zh-CN" dirty="0"/>
          </a:p>
          <a:p>
            <a:pPr lvl="1" algn="just">
              <a:buFont typeface="Wingdings" charset="2"/>
              <a:buChar char=""/>
            </a:pPr>
            <a:endParaRPr lang="en-US" altLang="zh-CN" dirty="0" smtClean="0">
              <a:ea typeface="华文中宋" pitchFamily="2" charset="-122"/>
            </a:endParaRPr>
          </a:p>
          <a:p>
            <a:pPr marL="449262" lvl="1" indent="0" algn="just">
              <a:buNone/>
            </a:pPr>
            <a:endParaRPr lang="en-US" altLang="zh-CN" dirty="0" smtClean="0">
              <a:ea typeface="华文中宋" pitchFamily="2" charset="-122"/>
            </a:endParaRPr>
          </a:p>
          <a:p>
            <a:pPr marL="449262" lvl="1" indent="0" algn="just">
              <a:buNone/>
            </a:pPr>
            <a:endParaRPr lang="en-US" altLang="zh-CN" dirty="0">
              <a:ea typeface="华文中宋" pitchFamily="2" charset="-122"/>
            </a:endParaRPr>
          </a:p>
          <a:p>
            <a:pPr marL="449262" lvl="1" indent="0" algn="just">
              <a:buNone/>
            </a:pPr>
            <a:endParaRPr lang="en-US" altLang="zh-CN" dirty="0" smtClean="0">
              <a:ea typeface="华文中宋" pitchFamily="2" charset="-122"/>
            </a:endParaRPr>
          </a:p>
          <a:p>
            <a:pPr marL="449262" lvl="1" indent="0" algn="just">
              <a:buNone/>
            </a:pPr>
            <a:r>
              <a:rPr lang="en-US" altLang="zh-CN" dirty="0" smtClean="0"/>
              <a:t>	</a:t>
            </a:r>
          </a:p>
          <a:p>
            <a:pPr marL="449262" lvl="1" indent="0" algn="just">
              <a:buNone/>
            </a:pPr>
            <a:endParaRPr lang="zh-CN" altLang="en-US" dirty="0"/>
          </a:p>
          <a:p>
            <a:pPr marL="449262" lvl="1" indent="0" algn="just">
              <a:buNone/>
            </a:pPr>
            <a:endParaRPr lang="en-US" altLang="zh-CN" dirty="0">
              <a:ea typeface="华文中宋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Technique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789040"/>
            <a:ext cx="7314704" cy="14311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5085184"/>
            <a:ext cx="2016224" cy="5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Technique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681839" cy="144016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 smtClean="0">
                <a:ea typeface="华文中宋" pitchFamily="2" charset="-122"/>
              </a:rPr>
              <a:t>Dissatisfaction rate</a:t>
            </a:r>
          </a:p>
          <a:p>
            <a:pPr lvl="1">
              <a:buFont typeface="Wingdings" charset="2"/>
              <a:buChar char=""/>
            </a:pPr>
            <a:r>
              <a:rPr lang="en-US" altLang="zh-CN" dirty="0" smtClean="0">
                <a:ea typeface="华文中宋" pitchFamily="2" charset="-122"/>
              </a:rPr>
              <a:t>Example: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/>
              <a:t>x = -1</a:t>
            </a:r>
            <a:r>
              <a:rPr lang="en-US" altLang="zh-CN" dirty="0" smtClean="0"/>
              <a:t>;</a:t>
            </a:r>
            <a:r>
              <a:rPr lang="zh-CN" altLang="en-US" dirty="0" smtClean="0"/>
              <a:t> </a:t>
            </a:r>
            <a:r>
              <a:rPr lang="en-US" altLang="zh-CN" dirty="0" smtClean="0"/>
              <a:t>y </a:t>
            </a:r>
            <a:r>
              <a:rPr lang="en-US" altLang="zh-CN" dirty="0"/>
              <a:t>= 2</a:t>
            </a:r>
            <a:endParaRPr lang="zh-CN" altLang="en-US" dirty="0"/>
          </a:p>
          <a:p>
            <a:pPr lvl="1">
              <a:buFont typeface="Wingdings" charset="2"/>
              <a:buChar char=""/>
            </a:pPr>
            <a:endParaRPr lang="en-US" altLang="zh-CN" dirty="0" smtClean="0">
              <a:ea typeface="华文中宋" pitchFamily="2" charset="-122"/>
            </a:endParaRPr>
          </a:p>
          <a:p>
            <a:pPr marL="449262" lvl="1" indent="0">
              <a:buNone/>
            </a:pPr>
            <a:r>
              <a:rPr lang="en-US" altLang="zh-CN" dirty="0" smtClean="0"/>
              <a:t>	</a:t>
            </a:r>
            <a:endParaRPr lang="en-US" altLang="zh-CN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940685"/>
              </p:ext>
            </p:extLst>
          </p:nvPr>
        </p:nvGraphicFramePr>
        <p:xfrm>
          <a:off x="6804248" y="3044552"/>
          <a:ext cx="194421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Dissatisfaction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function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0+2.2+2</a:t>
                      </a:r>
                    </a:p>
                    <a:p>
                      <a:pPr algn="ctr"/>
                      <a:r>
                        <a:rPr lang="en-US" altLang="zh-CN" dirty="0" smtClean="0"/>
                        <a:t>=</a:t>
                      </a:r>
                    </a:p>
                    <a:p>
                      <a:pPr algn="ctr"/>
                      <a:r>
                        <a:rPr lang="en-US" altLang="zh-CN" dirty="0" smtClean="0"/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208776"/>
              </p:ext>
            </p:extLst>
          </p:nvPr>
        </p:nvGraphicFramePr>
        <p:xfrm>
          <a:off x="467544" y="3044552"/>
          <a:ext cx="194421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Path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condition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pow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x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）</a:t>
                      </a:r>
                      <a:r>
                        <a:rPr lang="en-US" altLang="zh-CN" dirty="0" smtClean="0"/>
                        <a:t>&lt;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sinx</a:t>
                      </a:r>
                      <a:r>
                        <a:rPr lang="en-US" altLang="zh-CN" dirty="0" smtClean="0"/>
                        <a:t> &gt; 1-cosy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x + y == 3</a:t>
                      </a:r>
                      <a:endParaRPr lang="en-US" altLang="zh-C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90711"/>
              </p:ext>
            </p:extLst>
          </p:nvPr>
        </p:nvGraphicFramePr>
        <p:xfrm>
          <a:off x="3635896" y="3044552"/>
          <a:ext cx="194421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Dissatisfaction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rate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/>
                        <a:t>d=-3 -&gt; 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d=-2.2 -&gt; 2.2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d=-2 -&gt;</a:t>
                      </a:r>
                      <a:r>
                        <a:rPr lang="en-US" altLang="zh-CN" baseline="0" dirty="0" smtClean="0"/>
                        <a:t> 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右箭头 1"/>
          <p:cNvSpPr>
            <a:spLocks noChangeArrowheads="1"/>
          </p:cNvSpPr>
          <p:nvPr/>
        </p:nvSpPr>
        <p:spPr bwMode="auto">
          <a:xfrm>
            <a:off x="2700802" y="3764632"/>
            <a:ext cx="646051" cy="477838"/>
          </a:xfrm>
          <a:prstGeom prst="rightArrow">
            <a:avLst>
              <a:gd name="adj1" fmla="val 50000"/>
              <a:gd name="adj2" fmla="val 50039"/>
            </a:avLst>
          </a:prstGeom>
          <a:solidFill>
            <a:schemeClr val="accent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3" name="右箭头 1"/>
          <p:cNvSpPr>
            <a:spLocks noChangeArrowheads="1"/>
          </p:cNvSpPr>
          <p:nvPr/>
        </p:nvSpPr>
        <p:spPr bwMode="auto">
          <a:xfrm>
            <a:off x="5869154" y="3764632"/>
            <a:ext cx="646051" cy="477838"/>
          </a:xfrm>
          <a:prstGeom prst="rightArrow">
            <a:avLst>
              <a:gd name="adj1" fmla="val 50000"/>
              <a:gd name="adj2" fmla="val 50039"/>
            </a:avLst>
          </a:prstGeom>
          <a:solidFill>
            <a:schemeClr val="accent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7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Technique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681839" cy="4608512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 smtClean="0">
                <a:ea typeface="华文中宋" pitchFamily="2" charset="-122"/>
              </a:rPr>
              <a:t>Dissatisfaction rate</a:t>
            </a:r>
          </a:p>
          <a:p>
            <a:pPr lvl="1">
              <a:buFont typeface="Wingdings" charset="2"/>
              <a:buChar char=""/>
            </a:pPr>
            <a:r>
              <a:rPr lang="en-US" altLang="zh-CN" dirty="0" smtClean="0">
                <a:ea typeface="华文中宋" pitchFamily="2" charset="-122"/>
              </a:rPr>
              <a:t>Domain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problem</a:t>
            </a:r>
            <a:endParaRPr lang="zh-CN" altLang="en-US" dirty="0"/>
          </a:p>
          <a:p>
            <a:pPr lvl="1">
              <a:buFont typeface="Wingdings" charset="2"/>
              <a:buChar char=""/>
            </a:pPr>
            <a:endParaRPr lang="en-US" altLang="zh-CN" dirty="0" smtClean="0">
              <a:ea typeface="华文中宋" pitchFamily="2" charset="-122"/>
            </a:endParaRPr>
          </a:p>
          <a:p>
            <a:pPr lvl="1">
              <a:buFont typeface="Wingdings" charset="2"/>
              <a:buChar char=""/>
            </a:pPr>
            <a:endParaRPr lang="en-US" altLang="zh-CN" dirty="0">
              <a:ea typeface="华文中宋" pitchFamily="2" charset="-122"/>
            </a:endParaRPr>
          </a:p>
          <a:p>
            <a:pPr lvl="1">
              <a:buFont typeface="Wingdings" charset="2"/>
              <a:buChar char=""/>
            </a:pPr>
            <a:r>
              <a:rPr lang="en-US" altLang="zh-CN" dirty="0" smtClean="0">
                <a:ea typeface="华文中宋" pitchFamily="2" charset="-122"/>
              </a:rPr>
              <a:t>Domain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related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PC</a:t>
            </a:r>
          </a:p>
          <a:p>
            <a:pPr lvl="1">
              <a:buFont typeface="Wingdings" charset="2"/>
              <a:buChar char=""/>
            </a:pPr>
            <a:endParaRPr lang="en-US" altLang="zh-CN" dirty="0" smtClean="0">
              <a:ea typeface="华文中宋" pitchFamily="2" charset="-122"/>
            </a:endParaRPr>
          </a:p>
          <a:p>
            <a:pPr marL="449262" lvl="1" indent="0">
              <a:buNone/>
            </a:pPr>
            <a:r>
              <a:rPr lang="en-US" altLang="zh-CN" dirty="0" smtClean="0"/>
              <a:t>	</a:t>
            </a:r>
            <a:endParaRPr lang="en-US" altLang="zh-CN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1475656" y="2364063"/>
            <a:ext cx="1402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log(</a:t>
            </a:r>
            <a:r>
              <a:rPr lang="en-US" altLang="zh-CN" dirty="0" err="1" smtClean="0"/>
              <a:t>x+y</a:t>
            </a:r>
            <a:r>
              <a:rPr lang="en-US" altLang="zh-CN" dirty="0"/>
              <a:t>) &lt; 0</a:t>
            </a:r>
            <a:endParaRPr lang="zh-CN" altLang="en-US" dirty="0"/>
          </a:p>
        </p:txBody>
      </p:sp>
      <p:cxnSp>
        <p:nvCxnSpPr>
          <p:cNvPr id="16" name="直接箭头连接符 9"/>
          <p:cNvCxnSpPr>
            <a:cxnSpLocks noChangeShapeType="1"/>
          </p:cNvCxnSpPr>
          <p:nvPr/>
        </p:nvCxnSpPr>
        <p:spPr bwMode="auto">
          <a:xfrm>
            <a:off x="3334792" y="2561531"/>
            <a:ext cx="15573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文本框 10"/>
          <p:cNvSpPr txBox="1">
            <a:spLocks noChangeArrowheads="1"/>
          </p:cNvSpPr>
          <p:nvPr/>
        </p:nvSpPr>
        <p:spPr bwMode="auto">
          <a:xfrm>
            <a:off x="3452267" y="2261493"/>
            <a:ext cx="133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x = -2;y = 1</a:t>
            </a:r>
            <a:endParaRPr lang="zh-CN" altLang="en-US"/>
          </a:p>
        </p:txBody>
      </p:sp>
      <p:sp>
        <p:nvSpPr>
          <p:cNvPr id="18" name="文本框 52"/>
          <p:cNvSpPr txBox="1">
            <a:spLocks noChangeArrowheads="1"/>
          </p:cNvSpPr>
          <p:nvPr/>
        </p:nvSpPr>
        <p:spPr bwMode="auto">
          <a:xfrm>
            <a:off x="5071517" y="2394843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NaN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文本框 53"/>
          <p:cNvSpPr txBox="1">
            <a:spLocks noChangeArrowheads="1"/>
          </p:cNvSpPr>
          <p:nvPr/>
        </p:nvSpPr>
        <p:spPr bwMode="auto">
          <a:xfrm>
            <a:off x="1474242" y="2725599"/>
            <a:ext cx="1640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err="1"/>
              <a:t>arcsin</a:t>
            </a:r>
            <a:r>
              <a:rPr lang="en-US" altLang="zh-CN" dirty="0"/>
              <a:t>(x/y) </a:t>
            </a:r>
            <a:r>
              <a:rPr lang="en-US" altLang="zh-CN" dirty="0" smtClean="0"/>
              <a:t>&lt; </a:t>
            </a:r>
            <a:r>
              <a:rPr lang="en-US" altLang="zh-CN" dirty="0"/>
              <a:t>0</a:t>
            </a:r>
            <a:endParaRPr lang="zh-CN" altLang="en-US" dirty="0"/>
          </a:p>
        </p:txBody>
      </p:sp>
      <p:cxnSp>
        <p:nvCxnSpPr>
          <p:cNvPr id="20" name="直接箭头连接符 55"/>
          <p:cNvCxnSpPr>
            <a:cxnSpLocks noChangeShapeType="1"/>
          </p:cNvCxnSpPr>
          <p:nvPr/>
        </p:nvCxnSpPr>
        <p:spPr bwMode="auto">
          <a:xfrm>
            <a:off x="3355429" y="2980631"/>
            <a:ext cx="15557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文本框 56"/>
          <p:cNvSpPr txBox="1">
            <a:spLocks noChangeArrowheads="1"/>
          </p:cNvSpPr>
          <p:nvPr/>
        </p:nvSpPr>
        <p:spPr bwMode="auto">
          <a:xfrm>
            <a:off x="3471317" y="2680593"/>
            <a:ext cx="126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x = 1;y = 0</a:t>
            </a:r>
            <a:endParaRPr lang="zh-CN" altLang="en-US"/>
          </a:p>
        </p:txBody>
      </p:sp>
      <p:sp>
        <p:nvSpPr>
          <p:cNvPr id="22" name="文本框 59"/>
          <p:cNvSpPr txBox="1">
            <a:spLocks noChangeArrowheads="1"/>
          </p:cNvSpPr>
          <p:nvPr/>
        </p:nvSpPr>
        <p:spPr bwMode="auto">
          <a:xfrm>
            <a:off x="5084217" y="2771081"/>
            <a:ext cx="2224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Exception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en-US" altLang="zh-CN">
                <a:solidFill>
                  <a:srgbClr val="FF0000"/>
                </a:solidFill>
              </a:rPr>
              <a:t>div by 0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57680"/>
              </p:ext>
            </p:extLst>
          </p:nvPr>
        </p:nvGraphicFramePr>
        <p:xfrm>
          <a:off x="467544" y="3735838"/>
          <a:ext cx="2592288" cy="224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44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Path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conditions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x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y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&gt;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0</a:t>
                      </a:r>
                      <a:endParaRPr lang="zh-CN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>
                          <a:solidFill>
                            <a:srgbClr val="292929"/>
                          </a:solidFill>
                        </a:rPr>
                        <a:t>pow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x,y</a:t>
                      </a:r>
                      <a:r>
                        <a:rPr lang="en-US" altLang="zh-CN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log(x);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err="1" smtClean="0"/>
                        <a:t>sqrt</a:t>
                      </a:r>
                      <a:r>
                        <a:rPr lang="en-US" altLang="zh-CN" dirty="0" smtClean="0"/>
                        <a:t>(x); log10(x)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arcsin</a:t>
                      </a:r>
                      <a:r>
                        <a:rPr lang="en-US" altLang="zh-CN" dirty="0" smtClean="0"/>
                        <a:t>(x); </a:t>
                      </a:r>
                      <a:r>
                        <a:rPr lang="en-US" altLang="zh-CN" dirty="0" err="1" smtClean="0"/>
                        <a:t>arccos</a:t>
                      </a:r>
                      <a:r>
                        <a:rPr lang="en-US" altLang="zh-CN" dirty="0" smtClean="0"/>
                        <a:t>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1105"/>
              </p:ext>
            </p:extLst>
          </p:nvPr>
        </p:nvGraphicFramePr>
        <p:xfrm>
          <a:off x="4372796" y="3717032"/>
          <a:ext cx="4591692" cy="224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44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Domain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related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PC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y </a:t>
                      </a:r>
                      <a:r>
                        <a:rPr lang="en-US" altLang="zh-CN" dirty="0" smtClean="0"/>
                        <a:t>!=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0</a:t>
                      </a:r>
                      <a:endParaRPr lang="zh-CN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!((x == 0 &amp;&amp;</a:t>
                      </a:r>
                      <a:r>
                        <a:rPr lang="zh-CN" altLang="en-US" sz="1600" dirty="0" smtClean="0"/>
                        <a:t> </a:t>
                      </a:r>
                      <a:r>
                        <a:rPr lang="en-US" altLang="zh-CN" sz="1600" dirty="0" smtClean="0"/>
                        <a:t>y &lt;= 0) || (x &lt; 0 &amp;&amp; y – floor(y) != 0))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x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&gt;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4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 x &lt;= 1 &amp;&amp; x &gt;=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右箭头 1"/>
          <p:cNvSpPr>
            <a:spLocks noChangeArrowheads="1"/>
          </p:cNvSpPr>
          <p:nvPr/>
        </p:nvSpPr>
        <p:spPr bwMode="auto">
          <a:xfrm>
            <a:off x="3291105" y="4679354"/>
            <a:ext cx="646051" cy="477838"/>
          </a:xfrm>
          <a:prstGeom prst="rightArrow">
            <a:avLst>
              <a:gd name="adj1" fmla="val 50000"/>
              <a:gd name="adj2" fmla="val 50039"/>
            </a:avLst>
          </a:prstGeom>
          <a:solidFill>
            <a:schemeClr val="accent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Technique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892480" cy="468052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 smtClean="0">
                <a:ea typeface="华文中宋" pitchFamily="2" charset="-122"/>
              </a:rPr>
              <a:t>Library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method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PC</a:t>
            </a:r>
          </a:p>
          <a:p>
            <a:pPr lvl="1">
              <a:buFont typeface="Wingdings" charset="2"/>
              <a:buChar char=""/>
            </a:pPr>
            <a:r>
              <a:rPr lang="en-US" altLang="zh-CN" dirty="0"/>
              <a:t>E</a:t>
            </a:r>
            <a:r>
              <a:rPr lang="en-US" altLang="zh-CN" dirty="0" smtClean="0"/>
              <a:t>ach </a:t>
            </a:r>
            <a:r>
              <a:rPr lang="en-US" altLang="zh-CN" dirty="0"/>
              <a:t>library method call is presented as an </a:t>
            </a:r>
            <a:r>
              <a:rPr lang="en-US" altLang="zh-CN" dirty="0" err="1" smtClean="0"/>
              <a:t>uninterpreted</a:t>
            </a:r>
            <a:r>
              <a:rPr lang="en-US" altLang="zh-CN" dirty="0" smtClean="0"/>
              <a:t> constraint.</a:t>
            </a:r>
          </a:p>
          <a:p>
            <a:pPr lvl="1">
              <a:buFont typeface="Wingdings" charset="2"/>
              <a:buChar char=""/>
            </a:pPr>
            <a:r>
              <a:rPr lang="en-US" altLang="zh-CN" dirty="0"/>
              <a:t>F</a:t>
            </a:r>
            <a:r>
              <a:rPr lang="en-US" altLang="zh-CN" dirty="0" smtClean="0"/>
              <a:t>unction </a:t>
            </a:r>
            <a:r>
              <a:rPr lang="en-US" altLang="zh-CN" dirty="0"/>
              <a:t>name is treated as the </a:t>
            </a:r>
            <a:r>
              <a:rPr lang="en-US" altLang="zh-CN" dirty="0" err="1"/>
              <a:t>uninterpreted</a:t>
            </a:r>
            <a:r>
              <a:rPr lang="en-US" altLang="zh-CN" dirty="0"/>
              <a:t> </a:t>
            </a:r>
            <a:r>
              <a:rPr lang="en-US" altLang="zh-CN" dirty="0" smtClean="0"/>
              <a:t>operator.</a:t>
            </a:r>
          </a:p>
          <a:p>
            <a:pPr lvl="1">
              <a:buFont typeface="Wingdings" charset="2"/>
              <a:buChar char=""/>
            </a:pPr>
            <a:r>
              <a:rPr lang="en-US" altLang="zh-CN" dirty="0"/>
              <a:t>I</a:t>
            </a:r>
            <a:r>
              <a:rPr lang="en-US" altLang="zh-CN" dirty="0" smtClean="0"/>
              <a:t>nput </a:t>
            </a:r>
            <a:r>
              <a:rPr lang="en-US" altLang="zh-CN" dirty="0"/>
              <a:t>arguments of the function call </a:t>
            </a:r>
            <a:r>
              <a:rPr lang="en-US" altLang="zh-CN" dirty="0" smtClean="0"/>
              <a:t>consti</a:t>
            </a:r>
            <a:r>
              <a:rPr lang="en-US" altLang="zh-CN" dirty="0"/>
              <a:t>t</a:t>
            </a:r>
            <a:r>
              <a:rPr lang="en-US" altLang="zh-CN" dirty="0" smtClean="0"/>
              <a:t>ute </a:t>
            </a:r>
            <a:r>
              <a:rPr lang="en-US" altLang="zh-CN" dirty="0"/>
              <a:t>the </a:t>
            </a:r>
            <a:r>
              <a:rPr lang="en-US" altLang="zh-CN" dirty="0" smtClean="0"/>
              <a:t>symbolic variables.</a:t>
            </a:r>
          </a:p>
          <a:p>
            <a:pPr lvl="1">
              <a:buFont typeface="Wingdings" charset="2"/>
              <a:buChar char=""/>
            </a:pPr>
            <a:r>
              <a:rPr lang="en-US" altLang="zh-CN" dirty="0" smtClean="0"/>
              <a:t>Example:</a:t>
            </a:r>
            <a:r>
              <a:rPr lang="zh-CN" altLang="en-US" dirty="0" smtClean="0"/>
              <a:t> </a:t>
            </a:r>
            <a:r>
              <a:rPr lang="en-US" altLang="zh-CN" dirty="0" smtClean="0"/>
              <a:t>x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454</a:t>
            </a:r>
            <a:endParaRPr lang="en-US" altLang="zh-CN" dirty="0"/>
          </a:p>
          <a:p>
            <a:pPr marL="449262" lvl="1" indent="0">
              <a:buNone/>
            </a:pPr>
            <a:endParaRPr lang="en-US" altLang="zh-CN" dirty="0"/>
          </a:p>
          <a:p>
            <a:pPr lvl="1">
              <a:buFont typeface="Wingdings" charset="2"/>
              <a:buChar char=""/>
            </a:pP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13185"/>
              </p:ext>
            </p:extLst>
          </p:nvPr>
        </p:nvGraphicFramePr>
        <p:xfrm>
          <a:off x="611560" y="4797152"/>
          <a:ext cx="374441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Path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Long.numberOfLeadingZeros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(x)&gt; x </a:t>
                      </a:r>
                      <a:endParaRPr lang="en-US" altLang="zh-CN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739615"/>
              </p:ext>
            </p:extLst>
          </p:nvPr>
        </p:nvGraphicFramePr>
        <p:xfrm>
          <a:off x="6516216" y="4797152"/>
          <a:ext cx="23762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Dissatisfaction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</a:rPr>
                        <a:t>abs(55</a:t>
                      </a:r>
                      <a:r>
                        <a:rPr lang="zh-CN" altLang="en-US" dirty="0" smtClean="0">
                          <a:effectLst/>
                        </a:rPr>
                        <a:t> </a:t>
                      </a:r>
                      <a:r>
                        <a:rPr lang="en-US" altLang="zh-CN" dirty="0" smtClean="0">
                          <a:effectLst/>
                        </a:rPr>
                        <a:t>–</a:t>
                      </a:r>
                      <a:r>
                        <a:rPr lang="zh-CN" altLang="en-US" dirty="0" smtClean="0">
                          <a:effectLst/>
                        </a:rPr>
                        <a:t> </a:t>
                      </a:r>
                      <a:r>
                        <a:rPr lang="en-US" altLang="zh-CN" dirty="0" smtClean="0">
                          <a:effectLst/>
                        </a:rPr>
                        <a:t>454)</a:t>
                      </a:r>
                      <a:r>
                        <a:rPr lang="zh-CN" altLang="en-US" dirty="0" smtClean="0">
                          <a:effectLst/>
                        </a:rPr>
                        <a:t> </a:t>
                      </a:r>
                      <a:r>
                        <a:rPr lang="en-US" altLang="zh-CN" dirty="0" smtClean="0">
                          <a:effectLst/>
                        </a:rPr>
                        <a:t>=</a:t>
                      </a:r>
                      <a:r>
                        <a:rPr lang="zh-CN" altLang="en-US" dirty="0" smtClean="0">
                          <a:effectLst/>
                        </a:rPr>
                        <a:t> </a:t>
                      </a:r>
                      <a:r>
                        <a:rPr lang="en-US" altLang="zh-CN" dirty="0" smtClean="0">
                          <a:effectLst/>
                        </a:rPr>
                        <a:t>399</a:t>
                      </a:r>
                      <a:endParaRPr lang="en-US" altLang="zh-CN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右箭头 1"/>
          <p:cNvSpPr>
            <a:spLocks noChangeArrowheads="1"/>
          </p:cNvSpPr>
          <p:nvPr/>
        </p:nvSpPr>
        <p:spPr bwMode="auto">
          <a:xfrm>
            <a:off x="4572000" y="4941168"/>
            <a:ext cx="1800200" cy="477838"/>
          </a:xfrm>
          <a:prstGeom prst="rightArrow">
            <a:avLst>
              <a:gd name="adj1" fmla="val 50000"/>
              <a:gd name="adj2" fmla="val 50039"/>
            </a:avLst>
          </a:prstGeom>
          <a:solidFill>
            <a:schemeClr val="accent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44008" y="4725144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Method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all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11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Technique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681839" cy="468052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/>
              <a:t>Machine Learning Based </a:t>
            </a:r>
            <a:r>
              <a:rPr lang="en-US" altLang="zh-CN" dirty="0" smtClean="0"/>
              <a:t>Symbolic Execution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31" y="2132856"/>
            <a:ext cx="8044417" cy="33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Technique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358311" cy="4320480"/>
          </a:xfrm>
        </p:spPr>
        <p:txBody>
          <a:bodyPr/>
          <a:lstStyle/>
          <a:p>
            <a:pPr algn="just">
              <a:buFont typeface="Wingdings" charset="2"/>
              <a:buChar char="Ø"/>
            </a:pPr>
            <a:r>
              <a:rPr lang="en-US" altLang="zh-CN" dirty="0" smtClean="0">
                <a:ea typeface="华文中宋" pitchFamily="2" charset="-122"/>
              </a:rPr>
              <a:t>MLB</a:t>
            </a:r>
            <a:r>
              <a:rPr lang="en-US" altLang="zh-CN" baseline="30000" dirty="0" smtClean="0">
                <a:ea typeface="华文中宋" pitchFamily="2" charset="-122"/>
              </a:rPr>
              <a:t>[1]</a:t>
            </a:r>
          </a:p>
          <a:p>
            <a:pPr lvl="1" algn="just"/>
            <a:r>
              <a:rPr lang="en-US" altLang="zh-CN" dirty="0" smtClean="0"/>
              <a:t>Adapts the classical symbolic execution framework with a new</a:t>
            </a:r>
            <a:r>
              <a:rPr lang="zh-CN" altLang="en-US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m</a:t>
            </a:r>
            <a:r>
              <a:rPr lang="en-US" altLang="zh-CN" dirty="0" smtClean="0"/>
              <a:t>achine </a:t>
            </a:r>
            <a:r>
              <a:rPr lang="en-US" altLang="zh-CN" b="1" dirty="0" smtClean="0">
                <a:solidFill>
                  <a:srgbClr val="FF0000"/>
                </a:solidFill>
              </a:rPr>
              <a:t>l</a:t>
            </a:r>
            <a:r>
              <a:rPr lang="en-US" altLang="zh-CN" dirty="0" smtClean="0"/>
              <a:t>earning </a:t>
            </a:r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r>
              <a:rPr lang="en-US" altLang="zh-CN" dirty="0" smtClean="0"/>
              <a:t>ased solving,</a:t>
            </a:r>
            <a:r>
              <a:rPr lang="zh-CN" altLang="en-US" dirty="0" smtClean="0"/>
              <a:t> </a:t>
            </a:r>
            <a:r>
              <a:rPr lang="en-US" altLang="zh-CN" dirty="0" smtClean="0"/>
              <a:t>RACOS. </a:t>
            </a:r>
            <a:endParaRPr lang="en-US" altLang="zh-CN" dirty="0" smtClean="0">
              <a:ea typeface="华文中宋" pitchFamily="2" charset="-122"/>
            </a:endParaRPr>
          </a:p>
          <a:p>
            <a:pPr lvl="1" algn="just"/>
            <a:r>
              <a:rPr lang="en-US" altLang="zh-CN" dirty="0"/>
              <a:t>Transform the feasibility problem of the path </a:t>
            </a:r>
            <a:r>
              <a:rPr lang="en-US" altLang="zh-CN" dirty="0" err="1" smtClean="0"/>
              <a:t>condi</a:t>
            </a:r>
            <a:r>
              <a:rPr lang="en-US" altLang="zh-CN" dirty="0" smtClean="0"/>
              <a:t>- </a:t>
            </a:r>
            <a:r>
              <a:rPr lang="en-US" altLang="zh-CN" dirty="0" err="1"/>
              <a:t>tion</a:t>
            </a:r>
            <a:r>
              <a:rPr lang="en-US" altLang="zh-CN" dirty="0"/>
              <a:t> to optimization problem </a:t>
            </a:r>
            <a:r>
              <a:rPr lang="en-US" altLang="zh-CN" dirty="0" smtClean="0"/>
              <a:t>by </a:t>
            </a:r>
            <a:r>
              <a:rPr lang="en-US" altLang="zh-CN" dirty="0" smtClean="0">
                <a:ea typeface="华文中宋" pitchFamily="2" charset="-122"/>
              </a:rPr>
              <a:t>Dissatisfaction function</a:t>
            </a:r>
          </a:p>
          <a:p>
            <a:pPr lvl="1" algn="just"/>
            <a:r>
              <a:rPr lang="en-US" altLang="zh-CN" dirty="0" smtClean="0">
                <a:ea typeface="华文中宋" pitchFamily="2" charset="-122"/>
              </a:rPr>
              <a:t>Generate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the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domain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related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PC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to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avoid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the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program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exceptions.</a:t>
            </a:r>
          </a:p>
          <a:p>
            <a:pPr lvl="1"/>
            <a:r>
              <a:rPr lang="en-US" altLang="zh-CN" dirty="0"/>
              <a:t>Enrich the path condition by encoding library method calls as </a:t>
            </a:r>
            <a:r>
              <a:rPr lang="en-US" altLang="zh-CN" dirty="0" err="1"/>
              <a:t>uninterpreted</a:t>
            </a:r>
            <a:r>
              <a:rPr lang="en-US" altLang="zh-CN" dirty="0"/>
              <a:t> path conditions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1600" y="5754742"/>
            <a:ext cx="3182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baseline="30000" dirty="0" smtClean="0"/>
              <a:t>[1] https</a:t>
            </a:r>
            <a:r>
              <a:rPr lang="en-US" altLang="zh-CN" sz="2400" b="1" baseline="30000" dirty="0"/>
              <a:t>: //</a:t>
            </a:r>
            <a:r>
              <a:rPr lang="en-US" altLang="zh-CN" sz="2400" b="1" baseline="30000" dirty="0" err="1"/>
              <a:t>github.com</a:t>
            </a:r>
            <a:r>
              <a:rPr lang="en-US" altLang="zh-CN" sz="2400" b="1" baseline="30000" dirty="0"/>
              <a:t>/MLB-</a:t>
            </a:r>
            <a:r>
              <a:rPr lang="en-US" altLang="zh-CN" sz="2400" b="1" baseline="30000" dirty="0" smtClean="0"/>
              <a:t>SE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Implementation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160240"/>
            <a:ext cx="8077200" cy="3429000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681839" cy="468052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 smtClean="0">
                <a:ea typeface="华文中宋" pitchFamily="2" charset="-122"/>
              </a:rPr>
              <a:t>MLB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Tool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36397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Experiment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&amp;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Evaluation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1412776"/>
            <a:ext cx="4176464" cy="414267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Ø"/>
            </a:pPr>
            <a:r>
              <a:rPr lang="en-US" altLang="zh-CN" sz="2800" dirty="0"/>
              <a:t>Benchmark: </a:t>
            </a:r>
            <a:endParaRPr lang="en-US" altLang="zh-CN" sz="2800" dirty="0" smtClean="0"/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"/>
            </a:pPr>
            <a:r>
              <a:rPr lang="en-US" altLang="zh-CN" sz="2400" dirty="0" smtClean="0"/>
              <a:t>16 </a:t>
            </a:r>
            <a:r>
              <a:rPr lang="en-US" altLang="zh-CN" sz="2400" dirty="0"/>
              <a:t>programs with 290 </a:t>
            </a:r>
            <a:r>
              <a:rPr lang="en-US" altLang="zh-CN" sz="2400" dirty="0" smtClean="0"/>
              <a:t>methods</a:t>
            </a:r>
          </a:p>
          <a:p>
            <a:pPr marL="914400" lvl="1" indent="-457200" algn="just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"/>
            </a:pPr>
            <a:r>
              <a:rPr lang="en-US" altLang="zh-CN" sz="2400" dirty="0"/>
              <a:t>Nonlinear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operations, float point arithmetic, native method calls, etc</a:t>
            </a:r>
            <a:r>
              <a:rPr lang="en-US" altLang="zh-CN" sz="2400" dirty="0" smtClean="0"/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10917"/>
          <a:stretch/>
        </p:blipFill>
        <p:spPr>
          <a:xfrm>
            <a:off x="4427984" y="1324366"/>
            <a:ext cx="4460311" cy="47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Experiment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&amp;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Evaluation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1412776"/>
            <a:ext cx="8712968" cy="414267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Ø"/>
            </a:pPr>
            <a:r>
              <a:rPr lang="en-US" altLang="zh-CN" sz="2800" dirty="0"/>
              <a:t>Competitor: 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"/>
            </a:pPr>
            <a:r>
              <a:rPr lang="en-US" altLang="zh-CN" sz="2400" dirty="0"/>
              <a:t>4 state-of-the-art tools 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"/>
            </a:pPr>
            <a:r>
              <a:rPr lang="en-US" altLang="zh-CN" sz="2400" dirty="0" err="1" smtClean="0"/>
              <a:t>jCUTE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SPF-Mixed, SPF-CORAL, </a:t>
            </a:r>
            <a:r>
              <a:rPr lang="en-US" altLang="zh-CN" sz="2400" dirty="0" err="1"/>
              <a:t>Concolic</a:t>
            </a:r>
            <a:r>
              <a:rPr lang="en-US" altLang="zh-CN" sz="2400" dirty="0"/>
              <a:t> Walk</a:t>
            </a:r>
            <a:endParaRPr lang="zh-CN" altLang="en-US" sz="2400" dirty="0"/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"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4877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ea typeface="华文中宋" pitchFamily="2" charset="-122"/>
              </a:rPr>
              <a:t>Outline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华文中宋" pitchFamily="2" charset="-122"/>
              </a:rPr>
              <a:t>Introduction</a:t>
            </a:r>
          </a:p>
          <a:p>
            <a:r>
              <a:rPr lang="en-US" altLang="zh-CN" dirty="0" smtClean="0">
                <a:ea typeface="华文中宋" pitchFamily="2" charset="-122"/>
              </a:rPr>
              <a:t>Related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Work</a:t>
            </a:r>
          </a:p>
          <a:p>
            <a:r>
              <a:rPr lang="en-US" altLang="zh-CN" dirty="0" smtClean="0">
                <a:ea typeface="华文中宋" pitchFamily="2" charset="-122"/>
              </a:rPr>
              <a:t>Technique</a:t>
            </a:r>
          </a:p>
          <a:p>
            <a:r>
              <a:rPr lang="en-US" altLang="zh-CN" dirty="0" smtClean="0">
                <a:ea typeface="华文中宋" pitchFamily="2" charset="-122"/>
              </a:rPr>
              <a:t>Implementation</a:t>
            </a:r>
          </a:p>
          <a:p>
            <a:r>
              <a:rPr lang="en-US" altLang="zh-CN" dirty="0" smtClean="0">
                <a:ea typeface="华文中宋" pitchFamily="2" charset="-122"/>
              </a:rPr>
              <a:t>Experimentation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&amp;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Evaluation</a:t>
            </a:r>
          </a:p>
          <a:p>
            <a:r>
              <a:rPr lang="en-US" altLang="zh-CN" dirty="0" smtClean="0">
                <a:ea typeface="华文中宋" pitchFamily="2" charset="-122"/>
              </a:rPr>
              <a:t>Conclusion</a:t>
            </a:r>
          </a:p>
          <a:p>
            <a:pPr marL="0" indent="0">
              <a:buNone/>
            </a:pP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46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Experiment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&amp;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Evaluation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1412776"/>
            <a:ext cx="8712968" cy="414267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Ø"/>
            </a:pPr>
            <a:r>
              <a:rPr lang="en-US" altLang="zh-CN" sz="2800" dirty="0" smtClean="0"/>
              <a:t>Effectiveness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Analysis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"/>
            </a:pPr>
            <a:r>
              <a:rPr lang="en-US" altLang="zh-CN" sz="2400" dirty="0" smtClean="0"/>
              <a:t>Weighted coverage reports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8189"/>
          <a:stretch/>
        </p:blipFill>
        <p:spPr>
          <a:xfrm>
            <a:off x="1187624" y="2405994"/>
            <a:ext cx="6480720" cy="33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Experiment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&amp;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Evaluation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1412776"/>
            <a:ext cx="8712968" cy="414267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Ø"/>
            </a:pPr>
            <a:r>
              <a:rPr lang="en-US" altLang="zh-CN" sz="2800" dirty="0" smtClean="0"/>
              <a:t>Efficiency Analysis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"/>
            </a:pPr>
            <a:r>
              <a:rPr lang="en-US" altLang="zh-CN" sz="2400" dirty="0" smtClean="0"/>
              <a:t>Weighted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efficiency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reports</a:t>
            </a:r>
          </a:p>
          <a:p>
            <a:pPr marL="1371600" lvl="2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"/>
            </a:pPr>
            <a:endParaRPr lang="en-US" altLang="zh-CN" sz="28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9897"/>
          <a:stretch/>
        </p:blipFill>
        <p:spPr>
          <a:xfrm>
            <a:off x="1043608" y="2492896"/>
            <a:ext cx="6911752" cy="34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Conclusion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681839" cy="46805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</a:t>
            </a:r>
            <a:endParaRPr lang="en-US" altLang="zh-CN" dirty="0"/>
          </a:p>
          <a:p>
            <a:pPr>
              <a:buFont typeface="Wingdings" charset="2"/>
              <a:buChar char="Ø"/>
            </a:pPr>
            <a:r>
              <a:rPr lang="en-US" altLang="zh-CN" b="1" dirty="0"/>
              <a:t>Our Idea </a:t>
            </a:r>
            <a:r>
              <a:rPr lang="en-US" altLang="zh-CN" b="1" dirty="0" smtClean="0"/>
              <a:t>:</a:t>
            </a:r>
          </a:p>
          <a:p>
            <a:pPr lvl="1">
              <a:buFont typeface="Wingdings" charset="2"/>
              <a:buChar char="¡"/>
            </a:pPr>
            <a:r>
              <a:rPr lang="en-US" altLang="zh-CN" dirty="0" smtClean="0"/>
              <a:t>Adapting </a:t>
            </a:r>
            <a:r>
              <a:rPr lang="en-US" altLang="zh-CN" dirty="0"/>
              <a:t>the machine learning based optimization technique into the classical symbolic execution framework. </a:t>
            </a:r>
          </a:p>
          <a:p>
            <a:pPr>
              <a:buFont typeface="Wingdings" charset="2"/>
              <a:buChar char="Ø"/>
            </a:pPr>
            <a:r>
              <a:rPr lang="en-US" altLang="zh-CN" b="1" dirty="0"/>
              <a:t>Advantages: </a:t>
            </a:r>
            <a:endParaRPr lang="en-US" altLang="zh-CN" dirty="0"/>
          </a:p>
          <a:p>
            <a:pPr lvl="1"/>
            <a:r>
              <a:rPr lang="en-US" altLang="zh-CN" dirty="0"/>
              <a:t>Supporting linear path conditions, nonlinear operation, and even black-box library methods, etc. </a:t>
            </a:r>
          </a:p>
          <a:p>
            <a:pPr lvl="1"/>
            <a:r>
              <a:rPr lang="en-US" altLang="zh-CN" dirty="0"/>
              <a:t>Achieving both greater efficacy and efficiency. </a:t>
            </a:r>
          </a:p>
          <a:p>
            <a:pPr marL="0" indent="0">
              <a:buNone/>
            </a:pPr>
            <a:endParaRPr lang="en-US" altLang="zh-CN" dirty="0" smtClean="0">
              <a:ea typeface="华文中宋" pitchFamily="2" charset="-122"/>
            </a:endParaRPr>
          </a:p>
          <a:p>
            <a:pPr>
              <a:buFont typeface="Wingdings" charset="2"/>
              <a:buChar char="Ø"/>
            </a:pP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52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988840"/>
            <a:ext cx="8142287" cy="100858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7200" b="1" dirty="0" smtClean="0"/>
              <a:t>Thanks</a:t>
            </a:r>
          </a:p>
          <a:p>
            <a:pPr marL="0" indent="0" algn="ctr">
              <a:buNone/>
            </a:pPr>
            <a:r>
              <a:rPr lang="en-US" altLang="zh-CN" sz="7200" b="1" dirty="0"/>
              <a:t>Q&amp;A</a:t>
            </a:r>
            <a:endParaRPr lang="zh-CN" altLang="en-US" sz="7200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2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Introduction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574335" cy="4536504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 smtClean="0">
                <a:ea typeface="华文中宋" pitchFamily="2" charset="-122"/>
              </a:rPr>
              <a:t>Symbolic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Execution</a:t>
            </a:r>
          </a:p>
          <a:p>
            <a:pPr lvl="1">
              <a:buFont typeface="Wingdings" charset="2"/>
              <a:buChar char="Ø"/>
            </a:pPr>
            <a:endParaRPr lang="en-US" altLang="zh-CN" dirty="0" smtClean="0">
              <a:ea typeface="华文中宋" pitchFamily="2" charset="-122"/>
            </a:endParaRPr>
          </a:p>
          <a:p>
            <a:pPr lvl="1" algn="just">
              <a:buFont typeface="Wingdings" charset="2"/>
              <a:buChar char=""/>
            </a:pPr>
            <a:r>
              <a:rPr lang="en-US" altLang="zh-CN" dirty="0" smtClean="0">
                <a:ea typeface="华文中宋" pitchFamily="2" charset="-122"/>
              </a:rPr>
              <a:t>It is a means of analyzing a program to determine what inputs cause each part of a program to execute.</a:t>
            </a:r>
          </a:p>
          <a:p>
            <a:pPr marL="0" indent="0">
              <a:buNone/>
            </a:pP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020" y="3789040"/>
            <a:ext cx="1943100" cy="8763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187624" y="3717032"/>
            <a:ext cx="141682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5400" b="1" dirty="0" err="1" smtClean="0"/>
              <a:t>Pex</a:t>
            </a:r>
            <a:endParaRPr kumimoji="1" lang="zh-CN" altLang="en-US" sz="54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6516216" y="3704828"/>
            <a:ext cx="145469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5400" b="1" dirty="0" smtClean="0"/>
              <a:t>JPF</a:t>
            </a:r>
            <a:endParaRPr kumimoji="1"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4368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5940152" y="4149080"/>
            <a:ext cx="3024336" cy="144016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Introduction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142287" cy="64854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 smtClean="0">
                <a:ea typeface="华文中宋" pitchFamily="2" charset="-122"/>
              </a:rPr>
              <a:t>Symbolic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Execution</a:t>
            </a:r>
          </a:p>
          <a:p>
            <a:pPr marL="0" indent="0">
              <a:buNone/>
            </a:pP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grpSp>
        <p:nvGrpSpPr>
          <p:cNvPr id="6" name="组合 22"/>
          <p:cNvGrpSpPr/>
          <p:nvPr/>
        </p:nvGrpSpPr>
        <p:grpSpPr>
          <a:xfrm>
            <a:off x="251520" y="1844824"/>
            <a:ext cx="5400600" cy="4032448"/>
            <a:chOff x="179512" y="1586180"/>
            <a:chExt cx="2579035" cy="4147075"/>
          </a:xfrm>
        </p:grpSpPr>
        <p:grpSp>
          <p:nvGrpSpPr>
            <p:cNvPr id="7" name="组合 18"/>
            <p:cNvGrpSpPr/>
            <p:nvPr/>
          </p:nvGrpSpPr>
          <p:grpSpPr>
            <a:xfrm>
              <a:off x="179512" y="1586180"/>
              <a:ext cx="2579035" cy="4147075"/>
              <a:chOff x="3639" y="1006964"/>
              <a:chExt cx="1591084" cy="209052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1" name="圆角矩形 10"/>
              <p:cNvSpPr/>
              <p:nvPr/>
            </p:nvSpPr>
            <p:spPr>
              <a:xfrm>
                <a:off x="3639" y="1006964"/>
                <a:ext cx="1591084" cy="209052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圆角矩形 4"/>
              <p:cNvSpPr/>
              <p:nvPr/>
            </p:nvSpPr>
            <p:spPr>
              <a:xfrm>
                <a:off x="50240" y="1053565"/>
                <a:ext cx="1497882" cy="199732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0" tIns="114300" rIns="11430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CN" sz="3000" kern="1200" dirty="0" smtClean="0"/>
              </a:p>
            </p:txBody>
          </p:sp>
        </p:grpSp>
        <p:grpSp>
          <p:nvGrpSpPr>
            <p:cNvPr id="8" name="组合 8"/>
            <p:cNvGrpSpPr/>
            <p:nvPr/>
          </p:nvGrpSpPr>
          <p:grpSpPr>
            <a:xfrm>
              <a:off x="336781" y="1700808"/>
              <a:ext cx="2232247" cy="726177"/>
              <a:chOff x="934011" y="1204322"/>
              <a:chExt cx="6052857" cy="726177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934011" y="1204322"/>
                <a:ext cx="6052857" cy="726177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圆角矩形 4"/>
              <p:cNvSpPr/>
              <p:nvPr/>
            </p:nvSpPr>
            <p:spPr>
              <a:xfrm>
                <a:off x="969460" y="1239771"/>
                <a:ext cx="5981959" cy="655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7160" tIns="68580" rIns="137160" bIns="6858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3600" dirty="0" smtClean="0">
                    <a:ea typeface="华文中宋" panose="02010600040101010101" pitchFamily="2" charset="-122"/>
                  </a:rPr>
                  <a:t>Program</a:t>
                </a:r>
                <a:endParaRPr lang="zh-CN" altLang="en-US" sz="3600" kern="1200" dirty="0">
                  <a:ea typeface="华文中宋" panose="02010600040101010101" pitchFamily="2" charset="-122"/>
                </a:endParaRPr>
              </a:p>
            </p:txBody>
          </p:sp>
        </p:grpSp>
      </p:grpSp>
      <p:grpSp>
        <p:nvGrpSpPr>
          <p:cNvPr id="13" name="组合 22"/>
          <p:cNvGrpSpPr/>
          <p:nvPr/>
        </p:nvGrpSpPr>
        <p:grpSpPr>
          <a:xfrm>
            <a:off x="5940152" y="1988840"/>
            <a:ext cx="3024336" cy="1440160"/>
            <a:chOff x="179512" y="1586180"/>
            <a:chExt cx="2579035" cy="3190057"/>
          </a:xfrm>
        </p:grpSpPr>
        <p:sp>
          <p:nvSpPr>
            <p:cNvPr id="18" name="圆角矩形 17"/>
            <p:cNvSpPr/>
            <p:nvPr/>
          </p:nvSpPr>
          <p:spPr>
            <a:xfrm>
              <a:off x="179512" y="1586180"/>
              <a:ext cx="2579035" cy="319005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5" name="组合 8"/>
            <p:cNvGrpSpPr/>
            <p:nvPr/>
          </p:nvGrpSpPr>
          <p:grpSpPr>
            <a:xfrm>
              <a:off x="363729" y="1905186"/>
              <a:ext cx="2232246" cy="1161396"/>
              <a:chOff x="1007082" y="1408700"/>
              <a:chExt cx="6052857" cy="1161396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1007082" y="1408700"/>
                <a:ext cx="6052857" cy="116139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圆角矩形 4"/>
              <p:cNvSpPr/>
              <p:nvPr/>
            </p:nvSpPr>
            <p:spPr>
              <a:xfrm>
                <a:off x="1007082" y="1408700"/>
                <a:ext cx="6031785" cy="11165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7160" tIns="68580" rIns="137160" bIns="6858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400" dirty="0" err="1" smtClean="0">
                    <a:ea typeface="华文中宋" panose="02010600040101010101" pitchFamily="2" charset="-122"/>
                  </a:rPr>
                  <a:t>PathCondition</a:t>
                </a:r>
                <a:endParaRPr lang="zh-CN" altLang="en-US" sz="2400" kern="1200" dirty="0">
                  <a:ea typeface="华文中宋" panose="02010600040101010101" pitchFamily="2" charset="-122"/>
                </a:endParaRPr>
              </a:p>
            </p:txBody>
          </p:sp>
        </p:grp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45634"/>
            <a:ext cx="5102506" cy="2643606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6156176" y="4293096"/>
            <a:ext cx="2617670" cy="52431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圆角矩形 4"/>
          <p:cNvSpPr/>
          <p:nvPr/>
        </p:nvSpPr>
        <p:spPr>
          <a:xfrm>
            <a:off x="6156176" y="4293096"/>
            <a:ext cx="2608557" cy="5040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dirty="0" smtClean="0">
                <a:ea typeface="华文中宋" panose="02010600040101010101" pitchFamily="2" charset="-122"/>
              </a:rPr>
              <a:t>Solver</a:t>
            </a:r>
            <a:endParaRPr lang="zh-CN" altLang="en-US" sz="2400" kern="1200" dirty="0">
              <a:ea typeface="华文中宋" panose="0201060004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852936"/>
            <a:ext cx="2307529" cy="3600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822" y="5013176"/>
            <a:ext cx="2242626" cy="313308"/>
          </a:xfrm>
          <a:prstGeom prst="rect">
            <a:avLst/>
          </a:prstGeom>
        </p:spPr>
      </p:pic>
      <p:sp>
        <p:nvSpPr>
          <p:cNvPr id="39" name="下箭头 38"/>
          <p:cNvSpPr/>
          <p:nvPr/>
        </p:nvSpPr>
        <p:spPr bwMode="auto">
          <a:xfrm>
            <a:off x="7092280" y="3573016"/>
            <a:ext cx="576064" cy="504056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961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5940152" y="4149080"/>
            <a:ext cx="3024336" cy="144016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Introduction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142287" cy="64854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 smtClean="0">
                <a:ea typeface="华文中宋" pitchFamily="2" charset="-122"/>
              </a:rPr>
              <a:t>Challenge </a:t>
            </a:r>
            <a:r>
              <a:rPr lang="en-US" altLang="zh-CN" dirty="0">
                <a:ea typeface="华文中宋" pitchFamily="2" charset="-122"/>
              </a:rPr>
              <a:t>1: </a:t>
            </a:r>
            <a:r>
              <a:rPr lang="en-US" altLang="zh-CN" b="1" dirty="0">
                <a:solidFill>
                  <a:srgbClr val="FF0000"/>
                </a:solidFill>
                <a:ea typeface="华文中宋" pitchFamily="2" charset="-122"/>
              </a:rPr>
              <a:t>nonlinear</a:t>
            </a:r>
            <a:r>
              <a:rPr lang="en-US" altLang="zh-CN" dirty="0">
                <a:ea typeface="华文中宋" pitchFamily="2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ea typeface="华文中宋" pitchFamily="2" charset="-122"/>
              </a:rPr>
              <a:t>arithmetic</a:t>
            </a:r>
            <a:r>
              <a:rPr lang="en-US" altLang="zh-CN" dirty="0">
                <a:solidFill>
                  <a:srgbClr val="FF0000"/>
                </a:solidFill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operation</a:t>
            </a:r>
            <a:endParaRPr lang="en-US" altLang="zh-CN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grpSp>
        <p:nvGrpSpPr>
          <p:cNvPr id="6" name="组合 22"/>
          <p:cNvGrpSpPr/>
          <p:nvPr/>
        </p:nvGrpSpPr>
        <p:grpSpPr>
          <a:xfrm>
            <a:off x="251520" y="1844824"/>
            <a:ext cx="5400600" cy="4032448"/>
            <a:chOff x="179512" y="1586180"/>
            <a:chExt cx="2579035" cy="4147075"/>
          </a:xfrm>
        </p:grpSpPr>
        <p:grpSp>
          <p:nvGrpSpPr>
            <p:cNvPr id="7" name="组合 18"/>
            <p:cNvGrpSpPr/>
            <p:nvPr/>
          </p:nvGrpSpPr>
          <p:grpSpPr>
            <a:xfrm>
              <a:off x="179512" y="1586180"/>
              <a:ext cx="2579035" cy="4147075"/>
              <a:chOff x="3639" y="1006964"/>
              <a:chExt cx="1591084" cy="209052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1" name="圆角矩形 10"/>
              <p:cNvSpPr/>
              <p:nvPr/>
            </p:nvSpPr>
            <p:spPr>
              <a:xfrm>
                <a:off x="3639" y="1006964"/>
                <a:ext cx="1591084" cy="209052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圆角矩形 4"/>
              <p:cNvSpPr/>
              <p:nvPr/>
            </p:nvSpPr>
            <p:spPr>
              <a:xfrm>
                <a:off x="50240" y="1053565"/>
                <a:ext cx="1497882" cy="199732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0" tIns="114300" rIns="11430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CN" sz="3000" kern="1200" dirty="0" smtClean="0"/>
              </a:p>
            </p:txBody>
          </p:sp>
        </p:grpSp>
        <p:grpSp>
          <p:nvGrpSpPr>
            <p:cNvPr id="8" name="组合 8"/>
            <p:cNvGrpSpPr/>
            <p:nvPr/>
          </p:nvGrpSpPr>
          <p:grpSpPr>
            <a:xfrm>
              <a:off x="336781" y="1700808"/>
              <a:ext cx="2232247" cy="726177"/>
              <a:chOff x="934011" y="1204322"/>
              <a:chExt cx="6052857" cy="726177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934011" y="1204322"/>
                <a:ext cx="6052857" cy="726177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圆角矩形 4"/>
              <p:cNvSpPr/>
              <p:nvPr/>
            </p:nvSpPr>
            <p:spPr>
              <a:xfrm>
                <a:off x="969460" y="1239771"/>
                <a:ext cx="5981959" cy="655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7160" tIns="68580" rIns="137160" bIns="6858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3600" dirty="0" smtClean="0">
                    <a:ea typeface="华文中宋" panose="02010600040101010101" pitchFamily="2" charset="-122"/>
                  </a:rPr>
                  <a:t>Program</a:t>
                </a:r>
                <a:endParaRPr lang="zh-CN" altLang="en-US" sz="3600" kern="1200" dirty="0">
                  <a:ea typeface="华文中宋" panose="02010600040101010101" pitchFamily="2" charset="-122"/>
                </a:endParaRPr>
              </a:p>
            </p:txBody>
          </p:sp>
        </p:grpSp>
      </p:grpSp>
      <p:grpSp>
        <p:nvGrpSpPr>
          <p:cNvPr id="13" name="组合 22"/>
          <p:cNvGrpSpPr/>
          <p:nvPr/>
        </p:nvGrpSpPr>
        <p:grpSpPr>
          <a:xfrm>
            <a:off x="5940152" y="1988840"/>
            <a:ext cx="3024336" cy="1440160"/>
            <a:chOff x="179512" y="1586180"/>
            <a:chExt cx="2579035" cy="3190057"/>
          </a:xfrm>
        </p:grpSpPr>
        <p:sp>
          <p:nvSpPr>
            <p:cNvPr id="18" name="圆角矩形 17"/>
            <p:cNvSpPr/>
            <p:nvPr/>
          </p:nvSpPr>
          <p:spPr>
            <a:xfrm>
              <a:off x="179512" y="1586180"/>
              <a:ext cx="2579035" cy="319005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5" name="组合 8"/>
            <p:cNvGrpSpPr/>
            <p:nvPr/>
          </p:nvGrpSpPr>
          <p:grpSpPr>
            <a:xfrm>
              <a:off x="363729" y="1905186"/>
              <a:ext cx="2232246" cy="1161396"/>
              <a:chOff x="1007082" y="1408700"/>
              <a:chExt cx="6052857" cy="1161396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1007082" y="1408700"/>
                <a:ext cx="6052857" cy="116139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圆角矩形 4"/>
              <p:cNvSpPr/>
              <p:nvPr/>
            </p:nvSpPr>
            <p:spPr>
              <a:xfrm>
                <a:off x="1007082" y="1408700"/>
                <a:ext cx="6031785" cy="11165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7160" tIns="68580" rIns="137160" bIns="6858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400" dirty="0" err="1" smtClean="0">
                    <a:ea typeface="华文中宋" panose="02010600040101010101" pitchFamily="2" charset="-122"/>
                  </a:rPr>
                  <a:t>PathCondition</a:t>
                </a:r>
                <a:endParaRPr lang="zh-CN" altLang="en-US" sz="2400" kern="1200" dirty="0">
                  <a:ea typeface="华文中宋" panose="02010600040101010101" pitchFamily="2" charset="-122"/>
                </a:endParaRPr>
              </a:p>
            </p:txBody>
          </p:sp>
        </p:grpSp>
      </p:grpSp>
      <p:sp>
        <p:nvSpPr>
          <p:cNvPr id="34" name="圆角矩形 33"/>
          <p:cNvSpPr/>
          <p:nvPr/>
        </p:nvSpPr>
        <p:spPr>
          <a:xfrm>
            <a:off x="6156176" y="4293096"/>
            <a:ext cx="2617670" cy="52431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圆角矩形 4"/>
          <p:cNvSpPr/>
          <p:nvPr/>
        </p:nvSpPr>
        <p:spPr>
          <a:xfrm>
            <a:off x="6156176" y="4293096"/>
            <a:ext cx="2608557" cy="5040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dirty="0" smtClean="0">
                <a:ea typeface="华文中宋" panose="02010600040101010101" pitchFamily="2" charset="-122"/>
              </a:rPr>
              <a:t>Solver</a:t>
            </a:r>
            <a:endParaRPr lang="zh-CN" altLang="en-US" sz="2400" kern="1200" dirty="0">
              <a:ea typeface="华文中宋" panose="02010600040101010101" pitchFamily="2" charset="-122"/>
            </a:endParaRPr>
          </a:p>
        </p:txBody>
      </p:sp>
      <p:sp>
        <p:nvSpPr>
          <p:cNvPr id="39" name="下箭头 38"/>
          <p:cNvSpPr/>
          <p:nvPr/>
        </p:nvSpPr>
        <p:spPr bwMode="auto">
          <a:xfrm>
            <a:off x="7092280" y="3573016"/>
            <a:ext cx="576064" cy="504056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64177"/>
            <a:ext cx="5112568" cy="26250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884" y="2780928"/>
            <a:ext cx="2794596" cy="3600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189" y="5013176"/>
            <a:ext cx="240026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5940152" y="4149080"/>
            <a:ext cx="3024336" cy="144016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Introduction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142287" cy="64854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 smtClean="0">
                <a:ea typeface="华文中宋" pitchFamily="2" charset="-122"/>
              </a:rPr>
              <a:t>Challenge 2: </a:t>
            </a:r>
            <a:r>
              <a:rPr lang="en-US" altLang="zh-CN" b="1" dirty="0" smtClean="0">
                <a:solidFill>
                  <a:srgbClr val="FF0000"/>
                </a:solidFill>
                <a:ea typeface="华文中宋" pitchFamily="2" charset="-122"/>
              </a:rPr>
              <a:t>library</a:t>
            </a:r>
            <a:r>
              <a:rPr lang="en-US" altLang="zh-CN" dirty="0" smtClean="0">
                <a:ea typeface="华文中宋" pitchFamily="2" charset="-12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ea typeface="华文中宋" pitchFamily="2" charset="-122"/>
              </a:rPr>
              <a:t>method </a:t>
            </a:r>
            <a:r>
              <a:rPr lang="en-US" altLang="zh-CN" dirty="0" smtClean="0">
                <a:ea typeface="华文中宋" pitchFamily="2" charset="-122"/>
              </a:rPr>
              <a:t>operation</a:t>
            </a:r>
            <a:endParaRPr lang="en-US" altLang="zh-CN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grpSp>
        <p:nvGrpSpPr>
          <p:cNvPr id="6" name="组合 22"/>
          <p:cNvGrpSpPr/>
          <p:nvPr/>
        </p:nvGrpSpPr>
        <p:grpSpPr>
          <a:xfrm>
            <a:off x="251520" y="1844824"/>
            <a:ext cx="5400600" cy="4032448"/>
            <a:chOff x="179512" y="1586180"/>
            <a:chExt cx="2579035" cy="4147075"/>
          </a:xfrm>
        </p:grpSpPr>
        <p:grpSp>
          <p:nvGrpSpPr>
            <p:cNvPr id="7" name="组合 18"/>
            <p:cNvGrpSpPr/>
            <p:nvPr/>
          </p:nvGrpSpPr>
          <p:grpSpPr>
            <a:xfrm>
              <a:off x="179512" y="1586180"/>
              <a:ext cx="2579035" cy="4147075"/>
              <a:chOff x="3639" y="1006964"/>
              <a:chExt cx="1591084" cy="209052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1" name="圆角矩形 10"/>
              <p:cNvSpPr/>
              <p:nvPr/>
            </p:nvSpPr>
            <p:spPr>
              <a:xfrm>
                <a:off x="3639" y="1006964"/>
                <a:ext cx="1591084" cy="209052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圆角矩形 4"/>
              <p:cNvSpPr/>
              <p:nvPr/>
            </p:nvSpPr>
            <p:spPr>
              <a:xfrm>
                <a:off x="50240" y="1053565"/>
                <a:ext cx="1497882" cy="199732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0" tIns="114300" rIns="11430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CN" sz="3000" kern="1200" dirty="0" smtClean="0"/>
              </a:p>
            </p:txBody>
          </p:sp>
        </p:grpSp>
        <p:grpSp>
          <p:nvGrpSpPr>
            <p:cNvPr id="8" name="组合 8"/>
            <p:cNvGrpSpPr/>
            <p:nvPr/>
          </p:nvGrpSpPr>
          <p:grpSpPr>
            <a:xfrm>
              <a:off x="336781" y="1700808"/>
              <a:ext cx="2232247" cy="726177"/>
              <a:chOff x="934011" y="1204322"/>
              <a:chExt cx="6052857" cy="726177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934011" y="1204322"/>
                <a:ext cx="6052857" cy="726177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圆角矩形 4"/>
              <p:cNvSpPr/>
              <p:nvPr/>
            </p:nvSpPr>
            <p:spPr>
              <a:xfrm>
                <a:off x="969460" y="1239771"/>
                <a:ext cx="5981959" cy="655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7160" tIns="68580" rIns="137160" bIns="6858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3600" dirty="0" smtClean="0">
                    <a:ea typeface="华文中宋" panose="02010600040101010101" pitchFamily="2" charset="-122"/>
                  </a:rPr>
                  <a:t>Program</a:t>
                </a:r>
                <a:endParaRPr lang="zh-CN" altLang="en-US" sz="3600" kern="1200" dirty="0">
                  <a:ea typeface="华文中宋" panose="02010600040101010101" pitchFamily="2" charset="-122"/>
                </a:endParaRPr>
              </a:p>
            </p:txBody>
          </p:sp>
        </p:grpSp>
      </p:grpSp>
      <p:grpSp>
        <p:nvGrpSpPr>
          <p:cNvPr id="13" name="组合 22"/>
          <p:cNvGrpSpPr/>
          <p:nvPr/>
        </p:nvGrpSpPr>
        <p:grpSpPr>
          <a:xfrm>
            <a:off x="5940152" y="1988840"/>
            <a:ext cx="3024336" cy="1440160"/>
            <a:chOff x="179512" y="1586180"/>
            <a:chExt cx="2579035" cy="3190057"/>
          </a:xfrm>
        </p:grpSpPr>
        <p:sp>
          <p:nvSpPr>
            <p:cNvPr id="18" name="圆角矩形 17"/>
            <p:cNvSpPr/>
            <p:nvPr/>
          </p:nvSpPr>
          <p:spPr>
            <a:xfrm>
              <a:off x="179512" y="1586180"/>
              <a:ext cx="2579035" cy="319005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5" name="组合 8"/>
            <p:cNvGrpSpPr/>
            <p:nvPr/>
          </p:nvGrpSpPr>
          <p:grpSpPr>
            <a:xfrm>
              <a:off x="363729" y="1905186"/>
              <a:ext cx="2232246" cy="1161396"/>
              <a:chOff x="1007082" y="1408700"/>
              <a:chExt cx="6052857" cy="1161396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1007082" y="1408700"/>
                <a:ext cx="6052857" cy="116139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圆角矩形 4"/>
              <p:cNvSpPr/>
              <p:nvPr/>
            </p:nvSpPr>
            <p:spPr>
              <a:xfrm>
                <a:off x="1007082" y="1408700"/>
                <a:ext cx="6031785" cy="11165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7160" tIns="68580" rIns="137160" bIns="6858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400" dirty="0" err="1" smtClean="0">
                    <a:ea typeface="华文中宋" panose="02010600040101010101" pitchFamily="2" charset="-122"/>
                  </a:rPr>
                  <a:t>PathCondition</a:t>
                </a:r>
                <a:endParaRPr lang="zh-CN" altLang="en-US" sz="2400" kern="1200" dirty="0">
                  <a:ea typeface="华文中宋" panose="02010600040101010101" pitchFamily="2" charset="-122"/>
                </a:endParaRPr>
              </a:p>
            </p:txBody>
          </p:sp>
        </p:grpSp>
      </p:grpSp>
      <p:sp>
        <p:nvSpPr>
          <p:cNvPr id="34" name="圆角矩形 33"/>
          <p:cNvSpPr/>
          <p:nvPr/>
        </p:nvSpPr>
        <p:spPr>
          <a:xfrm>
            <a:off x="6156176" y="4293096"/>
            <a:ext cx="2617670" cy="52431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圆角矩形 4"/>
          <p:cNvSpPr/>
          <p:nvPr/>
        </p:nvSpPr>
        <p:spPr>
          <a:xfrm>
            <a:off x="6156176" y="4293096"/>
            <a:ext cx="2608557" cy="5040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dirty="0" smtClean="0">
                <a:ea typeface="华文中宋" panose="02010600040101010101" pitchFamily="2" charset="-122"/>
              </a:rPr>
              <a:t>Solver</a:t>
            </a:r>
            <a:endParaRPr lang="zh-CN" altLang="en-US" sz="2400" kern="1200" dirty="0">
              <a:ea typeface="华文中宋" panose="02010600040101010101" pitchFamily="2" charset="-122"/>
            </a:endParaRPr>
          </a:p>
        </p:txBody>
      </p:sp>
      <p:sp>
        <p:nvSpPr>
          <p:cNvPr id="39" name="下箭头 38"/>
          <p:cNvSpPr/>
          <p:nvPr/>
        </p:nvSpPr>
        <p:spPr bwMode="auto">
          <a:xfrm>
            <a:off x="7092280" y="3573016"/>
            <a:ext cx="576064" cy="504056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189" y="5013176"/>
            <a:ext cx="2400267" cy="3600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924944"/>
            <a:ext cx="5040560" cy="25997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708920"/>
            <a:ext cx="2763546" cy="64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Related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Work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681839" cy="468052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 smtClean="0"/>
              <a:t>Strong SMT solvers</a:t>
            </a:r>
          </a:p>
          <a:p>
            <a:pPr lvl="1">
              <a:buFont typeface="Wingdings" charset="2"/>
              <a:buChar char=""/>
            </a:pPr>
            <a:r>
              <a:rPr lang="en-US" altLang="zh-CN" dirty="0" err="1" smtClean="0"/>
              <a:t>iSAT</a:t>
            </a:r>
            <a:r>
              <a:rPr lang="en-US" altLang="zh-CN" dirty="0" smtClean="0"/>
              <a:t> and Z3</a:t>
            </a:r>
          </a:p>
          <a:p>
            <a:pPr lvl="1">
              <a:buFont typeface="Wingdings" charset="2"/>
              <a:buChar char="Ø"/>
            </a:pPr>
            <a:endParaRPr lang="en-US" altLang="zh-CN" dirty="0" smtClean="0"/>
          </a:p>
          <a:p>
            <a:pPr>
              <a:buFont typeface="Wingdings" charset="2"/>
              <a:buChar char="Ø"/>
            </a:pPr>
            <a:r>
              <a:rPr lang="en-US" altLang="zh-CN" dirty="0"/>
              <a:t>S</a:t>
            </a:r>
            <a:r>
              <a:rPr lang="en-US" altLang="zh-CN" dirty="0" smtClean="0"/>
              <a:t>implification</a:t>
            </a:r>
            <a:r>
              <a:rPr lang="en-US" altLang="zh-CN" dirty="0"/>
              <a:t>-based approaches </a:t>
            </a:r>
            <a:endParaRPr lang="en-US" altLang="zh-CN" dirty="0" smtClean="0">
              <a:ea typeface="华文中宋" pitchFamily="2" charset="-122"/>
            </a:endParaRPr>
          </a:p>
          <a:p>
            <a:pPr lvl="1">
              <a:buFont typeface="Wingdings" charset="2"/>
              <a:buChar char=""/>
            </a:pPr>
            <a:r>
              <a:rPr lang="en-US" altLang="zh-CN" dirty="0" err="1" smtClean="0">
                <a:ea typeface="华文中宋" pitchFamily="2" charset="-122"/>
              </a:rPr>
              <a:t>jCUTE</a:t>
            </a:r>
            <a:r>
              <a:rPr lang="zh-CN" altLang="zh-CN" dirty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and SPF-Mixed</a:t>
            </a:r>
          </a:p>
          <a:p>
            <a:pPr marL="449262" lvl="1" indent="0">
              <a:buNone/>
            </a:pPr>
            <a:endParaRPr lang="en-US" altLang="zh-CN" dirty="0">
              <a:ea typeface="华文中宋" pitchFamily="2" charset="-122"/>
            </a:endParaRPr>
          </a:p>
          <a:p>
            <a:pPr>
              <a:buFont typeface="Wingdings" charset="2"/>
              <a:buChar char="Ø"/>
            </a:pPr>
            <a:r>
              <a:rPr lang="en-US" altLang="zh-CN" dirty="0"/>
              <a:t>S</a:t>
            </a:r>
            <a:r>
              <a:rPr lang="en-US" altLang="zh-CN" dirty="0" smtClean="0"/>
              <a:t>earch</a:t>
            </a:r>
            <a:r>
              <a:rPr lang="en-US" altLang="zh-CN" dirty="0"/>
              <a:t>-based </a:t>
            </a:r>
            <a:r>
              <a:rPr lang="en-US" altLang="zh-CN" dirty="0" smtClean="0"/>
              <a:t>approaches</a:t>
            </a:r>
          </a:p>
          <a:p>
            <a:pPr lvl="1">
              <a:buFont typeface="Wingdings" charset="2"/>
              <a:buChar char=""/>
            </a:pPr>
            <a:r>
              <a:rPr lang="en-US" altLang="zh-CN" dirty="0" smtClean="0"/>
              <a:t>Coral and CW</a:t>
            </a:r>
            <a:endParaRPr lang="en-US" altLang="zh-CN" dirty="0" smtClean="0">
              <a:ea typeface="华文中宋" pitchFamily="2" charset="-122"/>
            </a:endParaRPr>
          </a:p>
          <a:p>
            <a:pPr>
              <a:buFont typeface="Wingdings" charset="2"/>
              <a:buChar char="Ø"/>
            </a:pPr>
            <a:endParaRPr lang="en-US" altLang="zh-CN" dirty="0" smtClean="0">
              <a:ea typeface="华文中宋" pitchFamily="2" charset="-122"/>
            </a:endParaRPr>
          </a:p>
          <a:p>
            <a:pPr>
              <a:buFont typeface="Wingdings" charset="2"/>
              <a:buChar char="Ø"/>
            </a:pPr>
            <a:endParaRPr lang="en-US" altLang="zh-CN" dirty="0" smtClean="0">
              <a:ea typeface="华文中宋" pitchFamily="2" charset="-122"/>
            </a:endParaRPr>
          </a:p>
          <a:p>
            <a:pPr>
              <a:buFont typeface="Wingdings" charset="2"/>
              <a:buChar char="Ø"/>
            </a:pP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510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Technique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2265729" y="1988840"/>
            <a:ext cx="4067635" cy="70610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文本框 12"/>
          <p:cNvSpPr txBox="1"/>
          <p:nvPr/>
        </p:nvSpPr>
        <p:spPr>
          <a:xfrm>
            <a:off x="2265730" y="202313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ea typeface="华文中宋" panose="02010600040101010101" pitchFamily="2" charset="-122"/>
              </a:rPr>
              <a:t>Constraint</a:t>
            </a:r>
            <a:r>
              <a:rPr kumimoji="1" lang="en-US" altLang="zh-CN" dirty="0" smtClean="0"/>
              <a:t> </a:t>
            </a:r>
            <a:r>
              <a:rPr lang="en-US" altLang="zh-CN" sz="3600" dirty="0" smtClean="0">
                <a:solidFill>
                  <a:schemeClr val="lt1"/>
                </a:solidFill>
                <a:ea typeface="华文中宋" panose="02010600040101010101" pitchFamily="2" charset="-122"/>
              </a:rPr>
              <a:t>Solving</a:t>
            </a:r>
            <a:endParaRPr lang="zh-CN" altLang="en-US" sz="3600" dirty="0">
              <a:solidFill>
                <a:schemeClr val="lt1"/>
              </a:solidFill>
              <a:ea typeface="华文中宋" panose="02010600040101010101" pitchFamily="2" charset="-122"/>
            </a:endParaRPr>
          </a:p>
        </p:txBody>
      </p:sp>
      <p:sp>
        <p:nvSpPr>
          <p:cNvPr id="14" name="上下箭头 13"/>
          <p:cNvSpPr/>
          <p:nvPr/>
        </p:nvSpPr>
        <p:spPr bwMode="auto">
          <a:xfrm>
            <a:off x="3813084" y="2924944"/>
            <a:ext cx="864096" cy="1440160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796860" y="4523095"/>
            <a:ext cx="4896545" cy="70610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文本框 15"/>
          <p:cNvSpPr txBox="1"/>
          <p:nvPr/>
        </p:nvSpPr>
        <p:spPr>
          <a:xfrm>
            <a:off x="1796861" y="455739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lt1"/>
                </a:solidFill>
                <a:ea typeface="华文中宋" panose="02010600040101010101" pitchFamily="2" charset="-122"/>
              </a:rPr>
              <a:t>Optimization Problem</a:t>
            </a:r>
            <a:endParaRPr lang="zh-CN" altLang="en-US" sz="3600" dirty="0">
              <a:solidFill>
                <a:schemeClr val="lt1"/>
              </a:solidFill>
              <a:ea typeface="华文中宋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93880" y="3174067"/>
            <a:ext cx="3434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FF0000"/>
                </a:solidFill>
              </a:rPr>
              <a:t>M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ini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mize </a:t>
            </a:r>
            <a:r>
              <a:rPr lang="en-US" altLang="zh-CN" sz="2400" b="1" dirty="0">
                <a:solidFill>
                  <a:srgbClr val="FF0000"/>
                </a:solidFill>
              </a:rPr>
              <a:t>the 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dissatisfaction </a:t>
            </a:r>
            <a:r>
              <a:rPr lang="en-US" altLang="zh-CN" sz="2400" b="1" dirty="0">
                <a:solidFill>
                  <a:srgbClr val="FF0000"/>
                </a:solidFill>
              </a:rPr>
              <a:t>degree </a:t>
            </a:r>
          </a:p>
        </p:txBody>
      </p:sp>
    </p:spTree>
    <p:extLst>
      <p:ext uri="{BB962C8B-B14F-4D97-AF65-F5344CB8AC3E}">
        <p14:creationId xmlns:p14="http://schemas.microsoft.com/office/powerpoint/2010/main" val="32823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华文中宋" pitchFamily="2" charset="-122"/>
              </a:rPr>
              <a:t>Technique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161" y="1268760"/>
            <a:ext cx="8681839" cy="468052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zh-CN" dirty="0"/>
              <a:t>D</a:t>
            </a:r>
            <a:r>
              <a:rPr lang="en-US" altLang="zh-CN" dirty="0" smtClean="0"/>
              <a:t>erivative</a:t>
            </a:r>
            <a:r>
              <a:rPr lang="en-US" altLang="zh-CN" dirty="0"/>
              <a:t>-free </a:t>
            </a:r>
            <a:r>
              <a:rPr lang="en-US" altLang="zh-CN" dirty="0" smtClean="0"/>
              <a:t>Methods</a:t>
            </a:r>
          </a:p>
          <a:p>
            <a:pPr lvl="1">
              <a:buFont typeface="Wingdings" charset="2"/>
              <a:buChar char="Ø"/>
            </a:pPr>
            <a:r>
              <a:rPr lang="en-US" altLang="zh-CN" dirty="0"/>
              <a:t>use only the information of solution evaluations </a:t>
            </a:r>
          </a:p>
          <a:p>
            <a:pPr lvl="1">
              <a:buFont typeface="Wingdings" charset="2"/>
              <a:buChar char="Ø"/>
            </a:pPr>
            <a:endParaRPr lang="en-US" altLang="zh-CN" dirty="0" smtClean="0">
              <a:ea typeface="华文中宋" pitchFamily="2" charset="-122"/>
            </a:endParaRPr>
          </a:p>
          <a:p>
            <a:pPr lvl="1">
              <a:buFont typeface="Wingdings" charset="2"/>
              <a:buChar char=""/>
            </a:pPr>
            <a:endParaRPr lang="en-US" altLang="zh-CN" dirty="0">
              <a:ea typeface="华文中宋" pitchFamily="2" charset="-122"/>
            </a:endParaRPr>
          </a:p>
          <a:p>
            <a:pPr lvl="1">
              <a:buFont typeface="Wingdings" charset="2"/>
              <a:buChar char=""/>
            </a:pPr>
            <a:endParaRPr lang="en-US" altLang="zh-CN" dirty="0" smtClean="0">
              <a:ea typeface="华文中宋" pitchFamily="2" charset="-122"/>
            </a:endParaRPr>
          </a:p>
          <a:p>
            <a:pPr lvl="1">
              <a:buFont typeface="Wingdings" charset="2"/>
              <a:buChar char=""/>
            </a:pPr>
            <a:endParaRPr lang="en-US" altLang="zh-CN" dirty="0">
              <a:ea typeface="华文中宋" pitchFamily="2" charset="-122"/>
            </a:endParaRPr>
          </a:p>
          <a:p>
            <a:pPr lvl="1">
              <a:buFont typeface="Wingdings" charset="2"/>
              <a:buChar char=""/>
            </a:pPr>
            <a:endParaRPr lang="en-US" altLang="zh-CN" dirty="0" smtClean="0">
              <a:ea typeface="华文中宋" pitchFamily="2" charset="-122"/>
            </a:endParaRPr>
          </a:p>
          <a:p>
            <a:pPr lvl="1">
              <a:buFont typeface="Wingdings" charset="2"/>
              <a:buChar char=""/>
            </a:pPr>
            <a:endParaRPr lang="en-US" altLang="zh-CN" dirty="0" smtClean="0">
              <a:ea typeface="华文中宋" pitchFamily="2" charset="-122"/>
            </a:endParaRPr>
          </a:p>
          <a:p>
            <a:pPr lvl="1">
              <a:buFont typeface="Wingdings" charset="2"/>
              <a:buChar char=""/>
            </a:pPr>
            <a:r>
              <a:rPr lang="en-US" altLang="zh-CN" dirty="0" smtClean="0">
                <a:ea typeface="华文中宋" pitchFamily="2" charset="-122"/>
              </a:rPr>
              <a:t>Dissatisfaction rate</a:t>
            </a:r>
            <a:endParaRPr lang="en-US" altLang="zh-CN" dirty="0">
              <a:ea typeface="华文中宋" pitchFamily="2" charset="-122"/>
            </a:endParaRPr>
          </a:p>
          <a:p>
            <a:pPr lvl="1">
              <a:buFont typeface="Wingdings" charset="2"/>
              <a:buChar char=""/>
            </a:pPr>
            <a:r>
              <a:rPr lang="en-US" altLang="zh-CN" dirty="0" smtClean="0">
                <a:ea typeface="华文中宋" pitchFamily="2" charset="-122"/>
              </a:rPr>
              <a:t>Library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method</a:t>
            </a:r>
            <a:r>
              <a:rPr lang="zh-CN" altLang="en-US" dirty="0" smtClean="0">
                <a:ea typeface="华文中宋" pitchFamily="2" charset="-122"/>
              </a:rPr>
              <a:t> </a:t>
            </a:r>
            <a:r>
              <a:rPr lang="en-US" altLang="zh-CN" dirty="0" smtClean="0">
                <a:ea typeface="华文中宋" pitchFamily="2" charset="-122"/>
              </a:rPr>
              <a:t>PC</a:t>
            </a:r>
            <a:endParaRPr lang="zh-CN" altLang="en-US" dirty="0">
              <a:ea typeface="华文中宋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060848"/>
            <a:ext cx="8316416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自定义 1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31031</TotalTime>
  <Words>737</Words>
  <Application>Microsoft Office PowerPoint</Application>
  <PresentationFormat>全屏显示(4:3)</PresentationFormat>
  <Paragraphs>219</Paragraphs>
  <Slides>23</Slides>
  <Notes>23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宋体</vt:lpstr>
      <vt:lpstr>华文中宋</vt:lpstr>
      <vt:lpstr>Arial</vt:lpstr>
      <vt:lpstr>Calibri</vt:lpstr>
      <vt:lpstr>Times New Roman</vt:lpstr>
      <vt:lpstr>Wingdings</vt:lpstr>
      <vt:lpstr>主题1</vt:lpstr>
      <vt:lpstr>Symbolic Execution of Complex Program Driven by Machine Learning Based Constraint Solving </vt:lpstr>
      <vt:lpstr>Outline</vt:lpstr>
      <vt:lpstr>Introduction</vt:lpstr>
      <vt:lpstr>Introduction</vt:lpstr>
      <vt:lpstr>Introduction</vt:lpstr>
      <vt:lpstr>Introduction</vt:lpstr>
      <vt:lpstr>Related Work</vt:lpstr>
      <vt:lpstr>Technique</vt:lpstr>
      <vt:lpstr>Technique</vt:lpstr>
      <vt:lpstr>Technique</vt:lpstr>
      <vt:lpstr>Technique</vt:lpstr>
      <vt:lpstr>Technique</vt:lpstr>
      <vt:lpstr>Technique</vt:lpstr>
      <vt:lpstr>Technique</vt:lpstr>
      <vt:lpstr>Technique</vt:lpstr>
      <vt:lpstr>Technique</vt:lpstr>
      <vt:lpstr>Implementation</vt:lpstr>
      <vt:lpstr>Experiment &amp; Evaluation</vt:lpstr>
      <vt:lpstr>Experiment &amp; Evaluation</vt:lpstr>
      <vt:lpstr>Experiment &amp; Evaluation</vt:lpstr>
      <vt:lpstr>Experiment &amp; Evaluation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Code Query on Cloud</dc:title>
  <dc:creator>heying</dc:creator>
  <cp:lastModifiedBy>Windows User</cp:lastModifiedBy>
  <cp:revision>605</cp:revision>
  <dcterms:created xsi:type="dcterms:W3CDTF">2013-10-07T01:36:23Z</dcterms:created>
  <dcterms:modified xsi:type="dcterms:W3CDTF">2017-01-03T12:05:28Z</dcterms:modified>
</cp:coreProperties>
</file>